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8"/>
  </p:notesMasterIdLst>
  <p:sldIdLst>
    <p:sldId id="256" r:id="rId2"/>
    <p:sldId id="354" r:id="rId3"/>
    <p:sldId id="399" r:id="rId4"/>
    <p:sldId id="401" r:id="rId5"/>
    <p:sldId id="400" r:id="rId6"/>
    <p:sldId id="395" r:id="rId7"/>
    <p:sldId id="452" r:id="rId8"/>
    <p:sldId id="402" r:id="rId9"/>
    <p:sldId id="403" r:id="rId10"/>
    <p:sldId id="271" r:id="rId11"/>
    <p:sldId id="406" r:id="rId12"/>
    <p:sldId id="453" r:id="rId13"/>
    <p:sldId id="398" r:id="rId14"/>
    <p:sldId id="473" r:id="rId15"/>
    <p:sldId id="379" r:id="rId16"/>
    <p:sldId id="380" r:id="rId17"/>
    <p:sldId id="383" r:id="rId18"/>
    <p:sldId id="384" r:id="rId19"/>
    <p:sldId id="385" r:id="rId20"/>
    <p:sldId id="389" r:id="rId21"/>
    <p:sldId id="390" r:id="rId22"/>
    <p:sldId id="391" r:id="rId23"/>
    <p:sldId id="410" r:id="rId24"/>
    <p:sldId id="412" r:id="rId25"/>
    <p:sldId id="394" r:id="rId26"/>
    <p:sldId id="455" r:id="rId27"/>
    <p:sldId id="392" r:id="rId28"/>
    <p:sldId id="413" r:id="rId29"/>
    <p:sldId id="472" r:id="rId30"/>
    <p:sldId id="428" r:id="rId31"/>
    <p:sldId id="454" r:id="rId32"/>
    <p:sldId id="456" r:id="rId33"/>
    <p:sldId id="414" r:id="rId34"/>
    <p:sldId id="462" r:id="rId35"/>
    <p:sldId id="415" r:id="rId36"/>
    <p:sldId id="432" r:id="rId37"/>
    <p:sldId id="449" r:id="rId38"/>
    <p:sldId id="448" r:id="rId39"/>
    <p:sldId id="433" r:id="rId40"/>
    <p:sldId id="393" r:id="rId41"/>
    <p:sldId id="498" r:id="rId42"/>
    <p:sldId id="499" r:id="rId43"/>
    <p:sldId id="396" r:id="rId44"/>
    <p:sldId id="441" r:id="rId45"/>
    <p:sldId id="474" r:id="rId46"/>
    <p:sldId id="419" r:id="rId47"/>
    <p:sldId id="418" r:id="rId48"/>
    <p:sldId id="424" r:id="rId49"/>
    <p:sldId id="466" r:id="rId50"/>
    <p:sldId id="467" r:id="rId51"/>
    <p:sldId id="468" r:id="rId52"/>
    <p:sldId id="465" r:id="rId53"/>
    <p:sldId id="471" r:id="rId54"/>
    <p:sldId id="469" r:id="rId55"/>
    <p:sldId id="485" r:id="rId56"/>
    <p:sldId id="480" r:id="rId57"/>
    <p:sldId id="444" r:id="rId58"/>
    <p:sldId id="483" r:id="rId59"/>
    <p:sldId id="443" r:id="rId60"/>
    <p:sldId id="442" r:id="rId61"/>
    <p:sldId id="505" r:id="rId62"/>
    <p:sldId id="426" r:id="rId63"/>
    <p:sldId id="435" r:id="rId64"/>
    <p:sldId id="434" r:id="rId65"/>
    <p:sldId id="463" r:id="rId66"/>
    <p:sldId id="439" r:id="rId67"/>
    <p:sldId id="484" r:id="rId68"/>
    <p:sldId id="436" r:id="rId69"/>
    <p:sldId id="437" r:id="rId70"/>
    <p:sldId id="438" r:id="rId71"/>
    <p:sldId id="427" r:id="rId72"/>
    <p:sldId id="482" r:id="rId73"/>
    <p:sldId id="409" r:id="rId74"/>
    <p:sldId id="417" r:id="rId75"/>
    <p:sldId id="451" r:id="rId76"/>
    <p:sldId id="404" r:id="rId77"/>
    <p:sldId id="405" r:id="rId78"/>
    <p:sldId id="299" r:id="rId79"/>
    <p:sldId id="373" r:id="rId80"/>
    <p:sldId id="488" r:id="rId81"/>
    <p:sldId id="500" r:id="rId82"/>
    <p:sldId id="501" r:id="rId83"/>
    <p:sldId id="502" r:id="rId84"/>
    <p:sldId id="503" r:id="rId85"/>
    <p:sldId id="489" r:id="rId86"/>
    <p:sldId id="490" r:id="rId87"/>
    <p:sldId id="492" r:id="rId88"/>
    <p:sldId id="493" r:id="rId89"/>
    <p:sldId id="491" r:id="rId90"/>
    <p:sldId id="504" r:id="rId91"/>
    <p:sldId id="475" r:id="rId92"/>
    <p:sldId id="371" r:id="rId93"/>
    <p:sldId id="307" r:id="rId94"/>
    <p:sldId id="315" r:id="rId95"/>
    <p:sldId id="486" r:id="rId96"/>
    <p:sldId id="356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F1E"/>
    <a:srgbClr val="AA6922"/>
    <a:srgbClr val="935B1D"/>
    <a:srgbClr val="F1D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1" autoAdjust="0"/>
  </p:normalViewPr>
  <p:slideViewPr>
    <p:cSldViewPr>
      <p:cViewPr varScale="1">
        <p:scale>
          <a:sx n="73" d="100"/>
          <a:sy n="73" d="100"/>
        </p:scale>
        <p:origin x="-109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0D92A-964B-4AA6-895A-0B5BA6E93D3D}" type="datetimeFigureOut">
              <a:rPr lang="en-US" smtClean="0"/>
              <a:t>10/5/2011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89EC-27F6-4C96-86BE-85BCA30018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E41F2-5EB3-409D-9DE9-17BD7FFD27B4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15D0617A-1669-4326-8CDA-8A9005BF16D2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EEACBB26-41D3-49D5-A82C-7ED50D986507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1pPr>
            <a:lvl2pPr marL="777240" indent="-36576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2pPr>
            <a:lvl3pPr marL="1143000" indent="-36576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3pPr>
            <a:lvl4pPr marL="1508760" indent="-32004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4pPr>
            <a:lvl5pPr marL="1828800" indent="-320040"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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D320D36C-9B37-4E7E-BD42-17F1851D46DF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D822F7D4-B8E0-4E60-9509-481CC191E996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7EF48CDE-AF38-4F0D-BEE8-7F6C5EDCE36C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B4E98FD1-9FBD-4FEB-B51C-F1C4D544829E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6C210E7E-2B54-4F31-B315-4146E04FAA34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479FA5F3-2F06-416F-9FD4-80295A1B32C2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61E2133D-EBDD-45D2-AA77-1C7E22E6F3DF}" type="datetime12">
              <a:rPr lang="en-US" smtClean="0"/>
              <a:t>10:29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/>
          <a:lstStyle/>
          <a:p>
            <a:fld id="{A23A41BB-32DA-4344-9915-3F1291E775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uglashistory.co.uk/history/Histories/slavetrade2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1.xls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3.xls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620000" cy="17319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Finding Your African American Ancestors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55673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</a:t>
            </a: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Jerry Merritt</a:t>
            </a: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October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15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2011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3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sz="2800" dirty="0" smtClean="0"/>
              <a:t>Begin with yourself and work into the past.</a:t>
            </a:r>
          </a:p>
          <a:p>
            <a:r>
              <a:rPr lang="en-US" sz="2800" dirty="0" smtClean="0"/>
              <a:t>Finding your grandparents in the census is an excellent start.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Starting The Family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0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old days we used microfilm copies.</a:t>
            </a:r>
          </a:p>
          <a:p>
            <a:r>
              <a:rPr lang="en-US" dirty="0" smtClean="0"/>
              <a:t>Today we go to the Internet.</a:t>
            </a:r>
          </a:p>
          <a:p>
            <a:r>
              <a:rPr lang="en-US" dirty="0" smtClean="0"/>
              <a:t>There are several excellent sources to research census data.</a:t>
            </a:r>
          </a:p>
          <a:p>
            <a:r>
              <a:rPr lang="en-US" dirty="0" smtClean="0"/>
              <a:t>And all of them are readily available for free.</a:t>
            </a:r>
          </a:p>
          <a:p>
            <a:r>
              <a:rPr lang="en-US" dirty="0" smtClean="0"/>
              <a:t>And you can use them from your home computer.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censuses were taken in a rather haphazard manner.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Takers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83631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64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believe everything you see on a census.</a:t>
            </a:r>
          </a:p>
          <a:p>
            <a:r>
              <a:rPr lang="en-US" dirty="0" smtClean="0"/>
              <a:t>Look at several before drawing any conclusions</a:t>
            </a:r>
          </a:p>
          <a:p>
            <a:r>
              <a:rPr lang="en-US" dirty="0" smtClean="0"/>
              <a:t>Don’t think the names are going to be spelled then the way you spell them today.</a:t>
            </a:r>
          </a:p>
          <a:p>
            <a:r>
              <a:rPr lang="en-US" dirty="0" smtClean="0"/>
              <a:t>Don’t think the names will be spelled the same from one census to the next.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3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 Let’s </a:t>
            </a:r>
            <a:r>
              <a:rPr lang="en-US" sz="3200" dirty="0"/>
              <a:t>take a look at a census.</a:t>
            </a:r>
          </a:p>
          <a:p>
            <a:r>
              <a:rPr lang="en-US" sz="3200" dirty="0" smtClean="0"/>
              <a:t> Here’s </a:t>
            </a:r>
            <a:r>
              <a:rPr lang="en-US" sz="3200" dirty="0"/>
              <a:t>one from 1920 Molino, FL.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Now we’re ready to trace some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8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Williams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3" y="2667000"/>
            <a:ext cx="84010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2706903">
            <a:off x="406078" y="2863325"/>
            <a:ext cx="10668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5181600" y="2863325"/>
            <a:ext cx="9144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553200" y="2857826"/>
            <a:ext cx="9144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977531" y="2876680"/>
            <a:ext cx="9144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7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7" y="2438400"/>
            <a:ext cx="86462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4527" y="5791200"/>
            <a:ext cx="304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962" y="2438400"/>
            <a:ext cx="3048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800600" y="1447800"/>
            <a:ext cx="914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867400" y="1486293"/>
            <a:ext cx="914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629400" y="1497291"/>
            <a:ext cx="914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98383" y="1486293"/>
            <a:ext cx="914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55583" y="1485507"/>
            <a:ext cx="914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8041064" y="1497291"/>
            <a:ext cx="914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587" y="381000"/>
            <a:ext cx="7756263" cy="1054250"/>
          </a:xfrm>
        </p:spPr>
        <p:txBody>
          <a:bodyPr/>
          <a:lstStyle/>
          <a:p>
            <a:r>
              <a:rPr lang="en-US" dirty="0" smtClean="0"/>
              <a:t>Dropping back to 1910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2" y="1676400"/>
            <a:ext cx="8683234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620000" y="838200"/>
            <a:ext cx="6096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153400" y="830344"/>
            <a:ext cx="6096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639368">
            <a:off x="3691293" y="5631542"/>
            <a:ext cx="914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239000" y="830344"/>
            <a:ext cx="6096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278251" y="48006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310459" y="603941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291606" y="573303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291605" y="5121112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6291607" y="5428237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179295" y="23622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200900" y="2971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200900" y="32766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3868" y="457200"/>
            <a:ext cx="7756263" cy="1054250"/>
          </a:xfrm>
        </p:spPr>
        <p:txBody>
          <a:bodyPr/>
          <a:lstStyle/>
          <a:p>
            <a:r>
              <a:rPr lang="en-US" dirty="0" smtClean="0"/>
              <a:t>Pulling up a Death Certificate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267200" y="2286000"/>
            <a:ext cx="4724400" cy="38770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/>
              <a:t>Spouse's Name: Katie Williams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FFF00"/>
                </a:solidFill>
              </a:rPr>
              <a:t>Father's Name: Jim Williams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Father's Birthplace: </a:t>
            </a:r>
            <a:r>
              <a:rPr lang="en-US" sz="2000" dirty="0" err="1"/>
              <a:t>Dk</a:t>
            </a: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FFF00"/>
                </a:solidFill>
              </a:rPr>
              <a:t>Mother's Name: </a:t>
            </a:r>
            <a:r>
              <a:rPr lang="en-US" sz="2000" dirty="0" err="1">
                <a:solidFill>
                  <a:srgbClr val="FFFF00"/>
                </a:solidFill>
              </a:rPr>
              <a:t>Pollie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Mother's Birthplace: </a:t>
            </a:r>
            <a:r>
              <a:rPr lang="en-US" sz="2000" dirty="0" err="1"/>
              <a:t>Dk</a:t>
            </a:r>
            <a:endParaRPr lang="en-US" sz="2000" dirty="0"/>
          </a:p>
          <a:p>
            <a:pPr>
              <a:buFont typeface="Wingdings" pitchFamily="2" charset="2"/>
              <a:buChar char="v"/>
            </a:pPr>
            <a:r>
              <a:rPr lang="en-US" sz="2000" dirty="0"/>
              <a:t>Occupation: Laborer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Place of Residence: Cedar Town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Burial Place: Cedar Town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Burial Date: 03 Mar 1931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581400"/>
            <a:ext cx="4038600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3581400"/>
            <a:ext cx="4038600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" y="3181290"/>
            <a:ext cx="4038600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33400" y="22860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Name: James Williams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Death Date: 01 Mar </a:t>
            </a:r>
            <a:r>
              <a:rPr lang="en-US" sz="2000" dirty="0">
                <a:solidFill>
                  <a:srgbClr val="FFFF00"/>
                </a:solidFill>
              </a:rPr>
              <a:t>1931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Death Place: Cedar Town, Escambia, Florida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Gender: Male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Race (Original): C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Race (Expanded): Colored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Death Age: 75y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Birth Date: 05 Apr 1855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Birthplace: Ala.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Marital Status: Married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7946010" y="2590800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946010" y="3314700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7836675">
            <a:off x="3483162" y="1843086"/>
            <a:ext cx="11811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9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918" y="381000"/>
            <a:ext cx="7756263" cy="1054250"/>
          </a:xfrm>
        </p:spPr>
        <p:txBody>
          <a:bodyPr/>
          <a:lstStyle/>
          <a:p>
            <a:r>
              <a:rPr lang="en-US" dirty="0" smtClean="0"/>
              <a:t>1935 Florida Census</a:t>
            </a:r>
            <a:br>
              <a:rPr lang="en-US" dirty="0" smtClean="0"/>
            </a:br>
            <a:r>
              <a:rPr lang="en-US" dirty="0" smtClean="0"/>
              <a:t>Molino, Escambia Co.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2362200"/>
            <a:ext cx="914007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24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248347"/>
            <a:ext cx="8229600" cy="3877815"/>
          </a:xfrm>
        </p:spPr>
        <p:txBody>
          <a:bodyPr/>
          <a:lstStyle/>
          <a:p>
            <a:r>
              <a:rPr lang="en-US" dirty="0" smtClean="0"/>
              <a:t>Suggest resources to get you started.</a:t>
            </a:r>
          </a:p>
          <a:p>
            <a:endParaRPr lang="en-US" dirty="0" smtClean="0"/>
          </a:p>
          <a:p>
            <a:r>
              <a:rPr lang="en-US" dirty="0" smtClean="0"/>
              <a:t>Show how to interpret the data you find to speed you along in your search.</a:t>
            </a:r>
          </a:p>
          <a:p>
            <a:endParaRPr lang="en-US" dirty="0" smtClean="0"/>
          </a:p>
          <a:p>
            <a:r>
              <a:rPr lang="en-US" dirty="0" smtClean="0"/>
              <a:t>Present </a:t>
            </a:r>
            <a:r>
              <a:rPr lang="en-US" dirty="0"/>
              <a:t>some successful </a:t>
            </a:r>
            <a:r>
              <a:rPr lang="en-US" dirty="0" smtClean="0"/>
              <a:t>examples of AA </a:t>
            </a:r>
            <a:r>
              <a:rPr lang="en-US" dirty="0" err="1" smtClean="0"/>
              <a:t>reseach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539396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0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find another family and trace them back into the 1800s.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So much for tracing forward in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1900 Molino, FL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108200"/>
            <a:ext cx="91281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4800600" y="3352800"/>
            <a:ext cx="9906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48347"/>
            <a:ext cx="8153399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FF00"/>
                </a:solidFill>
                <a:latin typeface="Kunstler Script" pitchFamily="66" charset="0"/>
              </a:rPr>
              <a:t>Gilbert </a:t>
            </a:r>
            <a:r>
              <a:rPr lang="en-US" sz="7200" b="1" dirty="0">
                <a:solidFill>
                  <a:srgbClr val="FFFF00"/>
                </a:solidFill>
                <a:latin typeface="Kunstler Script" pitchFamily="66" charset="0"/>
              </a:rPr>
              <a:t>Bird to Maria </a:t>
            </a:r>
            <a:r>
              <a:rPr lang="en-US" sz="7200" b="1" dirty="0" smtClean="0">
                <a:solidFill>
                  <a:srgbClr val="FFFF00"/>
                </a:solidFill>
                <a:latin typeface="Kunstler Script" pitchFamily="66" charset="0"/>
              </a:rPr>
              <a:t>Bird</a:t>
            </a:r>
            <a:endParaRPr lang="en-US" b="1" dirty="0" smtClean="0">
              <a:solidFill>
                <a:srgbClr val="FFFF00"/>
              </a:solidFill>
              <a:latin typeface="Kunstler Script" pitchFamily="66" charset="0"/>
            </a:endParaRPr>
          </a:p>
          <a:p>
            <a:pPr algn="ctr"/>
            <a:r>
              <a:rPr lang="en-US" sz="2800" dirty="0"/>
              <a:t>License date Sept. 18, </a:t>
            </a:r>
            <a:r>
              <a:rPr lang="en-US" sz="2800" dirty="0" smtClean="0"/>
              <a:t>1871</a:t>
            </a:r>
            <a:endParaRPr lang="en-US" sz="2800" dirty="0"/>
          </a:p>
          <a:p>
            <a:pPr algn="ctr"/>
            <a:r>
              <a:rPr lang="en-US" sz="2800" dirty="0"/>
              <a:t>Book G – Page 125</a:t>
            </a:r>
          </a:p>
          <a:p>
            <a:endParaRPr lang="en-US" b="1" dirty="0">
              <a:solidFill>
                <a:srgbClr val="FFFF00"/>
              </a:solidFill>
              <a:latin typeface="Kunstler Script" pitchFamily="66" charset="0"/>
            </a:endParaRPr>
          </a:p>
          <a:p>
            <a:endParaRPr lang="en-US" b="1" dirty="0">
              <a:solidFill>
                <a:srgbClr val="FFFF00"/>
              </a:solidFill>
              <a:latin typeface="Kunstler Script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sz="4400" dirty="0" smtClean="0"/>
              <a:t>Escambia County Marriage Records 1821  to 1900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063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consider this marriage info for a moment.</a:t>
            </a:r>
          </a:p>
          <a:p>
            <a:r>
              <a:rPr lang="en-US" dirty="0" smtClean="0"/>
              <a:t>There are some very important clues in here.</a:t>
            </a:r>
          </a:p>
          <a:p>
            <a:r>
              <a:rPr lang="en-US" dirty="0" smtClean="0"/>
              <a:t>Why are they both named Bird?</a:t>
            </a:r>
          </a:p>
          <a:p>
            <a:r>
              <a:rPr lang="en-US" dirty="0" smtClean="0"/>
              <a:t>And didn’t they say in 1900 they had been married 52 years?</a:t>
            </a:r>
          </a:p>
          <a:p>
            <a:r>
              <a:rPr lang="en-US" dirty="0" smtClean="0"/>
              <a:t>That would have them married in 1848 – not 1871.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</a:rPr>
              <a:t>Gilbert Bird </a:t>
            </a:r>
            <a:r>
              <a:rPr lang="en-US" sz="4400" dirty="0">
                <a:solidFill>
                  <a:srgbClr val="FFFF00"/>
                </a:solidFill>
              </a:rPr>
              <a:t>to </a:t>
            </a:r>
            <a:r>
              <a:rPr lang="en-US" sz="4400" dirty="0" smtClean="0">
                <a:solidFill>
                  <a:srgbClr val="FFFF00"/>
                </a:solidFill>
              </a:rPr>
              <a:t>Maria Bird</a:t>
            </a:r>
            <a:r>
              <a:rPr lang="en-US" sz="4400" dirty="0">
                <a:solidFill>
                  <a:srgbClr val="FFFF00"/>
                </a:solidFill>
              </a:rPr>
              <a:t/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License date Sept. 18, </a:t>
            </a:r>
            <a:r>
              <a:rPr lang="en-US" sz="4400" dirty="0" smtClean="0">
                <a:solidFill>
                  <a:srgbClr val="FFFF00"/>
                </a:solidFill>
              </a:rPr>
              <a:t>1871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87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we have a bit of a Mystery.</a:t>
            </a:r>
          </a:p>
          <a:p>
            <a:r>
              <a:rPr lang="en-US" dirty="0" smtClean="0"/>
              <a:t>So what do we do now?</a:t>
            </a:r>
          </a:p>
          <a:p>
            <a:r>
              <a:rPr lang="en-US" dirty="0" smtClean="0"/>
              <a:t>We’ll just have to get more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87" y="304800"/>
            <a:ext cx="7756263" cy="1054250"/>
          </a:xfrm>
        </p:spPr>
        <p:txBody>
          <a:bodyPr/>
          <a:lstStyle/>
          <a:p>
            <a:r>
              <a:rPr lang="en-US" dirty="0"/>
              <a:t>Here is that 1900 census data again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" y="2209800"/>
            <a:ext cx="9113362" cy="96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3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86950"/>
              </p:ext>
            </p:extLst>
          </p:nvPr>
        </p:nvGraphicFramePr>
        <p:xfrm>
          <a:off x="457200" y="2286000"/>
          <a:ext cx="80772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299"/>
                <a:gridCol w="1488822"/>
                <a:gridCol w="541390"/>
                <a:gridCol w="660194"/>
                <a:gridCol w="638895"/>
                <a:gridCol w="1066800"/>
                <a:gridCol w="914400"/>
                <a:gridCol w="838200"/>
                <a:gridCol w="838200"/>
              </a:tblGrid>
              <a:tr h="630936">
                <a:tc gridSpan="9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The Byrd Family in 1885 State Census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/>
                </a:tc>
              </a:tr>
              <a:tr h="311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Byrd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Gilbert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Saw Filer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1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Byrd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Maria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Byrd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Gilbert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Laborer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Byrd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Vergie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Byrd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Angella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1885 Escambia Census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26963"/>
              </p:ext>
            </p:extLst>
          </p:nvPr>
        </p:nvGraphicFramePr>
        <p:xfrm>
          <a:off x="457200" y="4724400"/>
          <a:ext cx="8077199" cy="107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1524000"/>
                <a:gridCol w="533400"/>
                <a:gridCol w="685800"/>
                <a:gridCol w="609600"/>
                <a:gridCol w="1066800"/>
                <a:gridCol w="914400"/>
                <a:gridCol w="838200"/>
                <a:gridCol w="8381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Byrd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Henry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FL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NC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Byrd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Ann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22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Byrd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Maria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FL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7010400" y="3886200"/>
            <a:ext cx="5334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848600" y="3886200"/>
            <a:ext cx="5334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6743700" y="2705100"/>
            <a:ext cx="5334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400000">
            <a:off x="6743700" y="2984762"/>
            <a:ext cx="5334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4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209800"/>
            <a:ext cx="2590800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FF00"/>
                </a:solidFill>
              </a:rPr>
              <a:t>1884</a:t>
            </a:r>
          </a:p>
          <a:p>
            <a:pPr marL="411480" lvl="1" indent="0">
              <a:buNone/>
            </a:pPr>
            <a:r>
              <a:rPr lang="en-US" sz="5800" dirty="0" smtClean="0">
                <a:solidFill>
                  <a:srgbClr val="FFFF00"/>
                </a:solidFill>
              </a:rPr>
              <a:t>1883</a:t>
            </a:r>
          </a:p>
          <a:p>
            <a:pPr marL="777240" lvl="2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1882</a:t>
            </a:r>
          </a:p>
          <a:p>
            <a:pPr marL="1188720" lvl="3"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1881</a:t>
            </a:r>
          </a:p>
          <a:p>
            <a:pPr marL="1508760" lvl="4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1880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0156"/>
            <a:ext cx="8305800" cy="1054250"/>
          </a:xfrm>
        </p:spPr>
        <p:txBody>
          <a:bodyPr/>
          <a:lstStyle/>
          <a:p>
            <a:r>
              <a:rPr lang="en-US" dirty="0" smtClean="0"/>
              <a:t>Let’s go back even farther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7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1880 Molino, FL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3" y="2397124"/>
            <a:ext cx="9016847" cy="32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2740545">
            <a:off x="111314" y="2808124"/>
            <a:ext cx="1066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326880">
            <a:off x="1662155" y="3675989"/>
            <a:ext cx="2743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4495800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29741" y="2781692"/>
            <a:ext cx="3048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4200427" y="4827032"/>
            <a:ext cx="6858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3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0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438400"/>
            <a:ext cx="8139953" cy="3877815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So, is Nellie Mariah’s mother or Gilbert’s mother?</a:t>
            </a:r>
          </a:p>
          <a:p>
            <a:r>
              <a:rPr lang="en-US" dirty="0" smtClean="0"/>
              <a:t>Or is she a sister to one of them?</a:t>
            </a:r>
          </a:p>
          <a:p>
            <a:r>
              <a:rPr lang="en-US" dirty="0" smtClean="0"/>
              <a:t>Notice that both Mariah and Nellie are born in NC.</a:t>
            </a:r>
          </a:p>
          <a:p>
            <a:r>
              <a:rPr lang="en-US" dirty="0" smtClean="0"/>
              <a:t>Also note Nellie has a granddaughter, Annie, with her.</a:t>
            </a:r>
          </a:p>
          <a:p>
            <a:r>
              <a:rPr lang="en-US" dirty="0" smtClean="0"/>
              <a:t>And, Annie was born in AL in 1859 and has a daughter named Mariah whose mother was born in FL.</a:t>
            </a:r>
          </a:p>
          <a:p>
            <a:r>
              <a:rPr lang="en-US" dirty="0" smtClean="0"/>
              <a:t>Wait.  What?  Annie was born in </a:t>
            </a:r>
            <a:r>
              <a:rPr lang="en-US" dirty="0" smtClean="0">
                <a:solidFill>
                  <a:srgbClr val="FFFF00"/>
                </a:solidFill>
              </a:rPr>
              <a:t>AL</a:t>
            </a:r>
            <a:r>
              <a:rPr lang="en-US" dirty="0" smtClean="0"/>
              <a:t> and her “</a:t>
            </a:r>
            <a:r>
              <a:rPr lang="en-US" dirty="0" smtClean="0">
                <a:solidFill>
                  <a:srgbClr val="FFFF00"/>
                </a:solidFill>
              </a:rPr>
              <a:t>daughter’s</a:t>
            </a:r>
            <a:r>
              <a:rPr lang="en-US" dirty="0" smtClean="0"/>
              <a:t>” mom in </a:t>
            </a:r>
            <a:r>
              <a:rPr lang="en-US" dirty="0" smtClean="0">
                <a:solidFill>
                  <a:srgbClr val="FFFF00"/>
                </a:solidFill>
              </a:rPr>
              <a:t>FL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All of the kids Mariah (elder) has with her were born in FL.</a:t>
            </a:r>
          </a:p>
          <a:p>
            <a:r>
              <a:rPr lang="en-US" dirty="0" smtClean="0"/>
              <a:t>Annie is married – not widowed – but Mariah’s sons are single.</a:t>
            </a:r>
          </a:p>
          <a:p>
            <a:r>
              <a:rPr lang="en-US" dirty="0" smtClean="0"/>
              <a:t>Did anyone notice that Nellie’s family were all Mulatto?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7" y="76200"/>
            <a:ext cx="8865233" cy="3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7429500" y="342900"/>
            <a:ext cx="6096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5400000">
            <a:off x="7443247" y="1943100"/>
            <a:ext cx="6096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4648200" y="2362200"/>
            <a:ext cx="9906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2177534"/>
            <a:ext cx="443060" cy="79426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1000" y="26670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3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Censuses use:</a:t>
            </a:r>
          </a:p>
          <a:p>
            <a:pPr lvl="1"/>
            <a:r>
              <a:rPr lang="en-US" dirty="0" smtClean="0"/>
              <a:t>W for White</a:t>
            </a:r>
          </a:p>
          <a:p>
            <a:pPr lvl="1"/>
            <a:r>
              <a:rPr lang="en-US" dirty="0" smtClean="0"/>
              <a:t>I for Indian</a:t>
            </a:r>
          </a:p>
          <a:p>
            <a:pPr lvl="1"/>
            <a:r>
              <a:rPr lang="en-US" dirty="0" smtClean="0"/>
              <a:t>B for Black and </a:t>
            </a:r>
          </a:p>
          <a:p>
            <a:pPr lvl="1"/>
            <a:r>
              <a:rPr lang="en-US" dirty="0" smtClean="0"/>
              <a:t>M or Mu for Mulatto.</a:t>
            </a:r>
          </a:p>
          <a:p>
            <a:r>
              <a:rPr lang="en-US" dirty="0" smtClean="0"/>
              <a:t>Marriage Records often use C for Colored even back into the early 1800s.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Race Indicators</a:t>
            </a:r>
          </a:p>
        </p:txBody>
      </p:sp>
    </p:spTree>
    <p:extLst>
      <p:ext uri="{BB962C8B-B14F-4D97-AF65-F5344CB8AC3E}">
        <p14:creationId xmlns:p14="http://schemas.microsoft.com/office/powerpoint/2010/main" val="1638330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Recover and Preserve your past.</a:t>
            </a:r>
          </a:p>
          <a:p>
            <a:pPr lvl="1"/>
            <a:r>
              <a:rPr lang="en-US" dirty="0" smtClean="0"/>
              <a:t>A family’s history can vanish in one generation.</a:t>
            </a:r>
          </a:p>
          <a:p>
            <a:r>
              <a:rPr lang="en-US" dirty="0" smtClean="0"/>
              <a:t>It’s a legacy you leave your descendants.</a:t>
            </a:r>
          </a:p>
          <a:p>
            <a:r>
              <a:rPr lang="en-US" dirty="0" smtClean="0"/>
              <a:t>It’s a tribute to your ancestors.</a:t>
            </a:r>
          </a:p>
          <a:p>
            <a:r>
              <a:rPr lang="en-US" dirty="0" smtClean="0"/>
              <a:t>It’s interesting, surprising, and fun.</a:t>
            </a:r>
          </a:p>
          <a:p>
            <a:r>
              <a:rPr lang="en-US" dirty="0" smtClean="0"/>
              <a:t>You’ll meet a lot of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cousins you never heard of.</a:t>
            </a:r>
          </a:p>
          <a:p>
            <a:r>
              <a:rPr lang="en-US" dirty="0" smtClean="0"/>
              <a:t>It gives you a family medical history.</a:t>
            </a:r>
          </a:p>
          <a:p>
            <a:r>
              <a:rPr lang="en-US" dirty="0" smtClean="0"/>
              <a:t>It’s your own personal puzzle left to you by Fate.</a:t>
            </a:r>
          </a:p>
          <a:p>
            <a:r>
              <a:rPr lang="en-US" dirty="0" smtClean="0"/>
              <a:t>So. Are you ready for a challenge?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Genealogy?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for M or Mu in the Race Column.</a:t>
            </a:r>
          </a:p>
          <a:p>
            <a:r>
              <a:rPr lang="en-US" dirty="0" smtClean="0"/>
              <a:t>If you see M or Mu, even if only once out of several censuses, it </a:t>
            </a:r>
            <a:r>
              <a:rPr lang="en-US" u="sng" dirty="0" smtClean="0"/>
              <a:t>probably</a:t>
            </a:r>
            <a:r>
              <a:rPr lang="en-US" dirty="0" smtClean="0"/>
              <a:t> means the person was Mulatto.</a:t>
            </a:r>
          </a:p>
          <a:p>
            <a:r>
              <a:rPr lang="en-US" dirty="0" smtClean="0"/>
              <a:t>This term is little used today because of connotations to slavery and oppression.</a:t>
            </a:r>
          </a:p>
          <a:p>
            <a:r>
              <a:rPr lang="en-US" dirty="0" smtClean="0"/>
              <a:t>Mulatto, however, </a:t>
            </a:r>
            <a:r>
              <a:rPr lang="en-US" dirty="0"/>
              <a:t>existed as an official census category until 1930.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vs. M or 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63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Mulatto </a:t>
            </a:r>
            <a:r>
              <a:rPr lang="en-US" dirty="0"/>
              <a:t>denotes a person with one white parent and one black parent, or more broadly, a person of mixed black and white ancestry.</a:t>
            </a:r>
            <a:endParaRPr lang="en-US" dirty="0" smtClean="0"/>
          </a:p>
          <a:p>
            <a:r>
              <a:rPr lang="en-US" dirty="0" smtClean="0"/>
              <a:t>The other partner could be White, Indian, Hispanic, Mulatto, </a:t>
            </a:r>
            <a:r>
              <a:rPr lang="en-US" dirty="0" err="1" smtClean="0"/>
              <a:t>Melungeon</a:t>
            </a:r>
            <a:r>
              <a:rPr lang="en-US" dirty="0" smtClean="0"/>
              <a:t>, Asian or Creole depending on the part of the country and the time period.</a:t>
            </a:r>
          </a:p>
          <a:p>
            <a:r>
              <a:rPr lang="en-US" dirty="0" smtClean="0"/>
              <a:t>View it as another clue that may help solve a link.</a:t>
            </a:r>
          </a:p>
          <a:p>
            <a:r>
              <a:rPr lang="en-US" dirty="0" smtClean="0"/>
              <a:t>And it may be, as we shall see shortly, </a:t>
            </a:r>
            <a:r>
              <a:rPr lang="en-US" dirty="0" smtClean="0">
                <a:solidFill>
                  <a:srgbClr val="FFFF00"/>
                </a:solidFill>
              </a:rPr>
              <a:t>a powerful clue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 it may be merely an indication of light complexion.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vs. M or 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9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534399" cy="38778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The 1880 Byrd data looked promising at first glance.</a:t>
            </a:r>
          </a:p>
          <a:p>
            <a:r>
              <a:rPr lang="en-US" sz="2800" dirty="0" smtClean="0"/>
              <a:t> But what are all those 1880 clues trying to tell us?</a:t>
            </a:r>
          </a:p>
          <a:p>
            <a:r>
              <a:rPr lang="en-US" sz="2800" dirty="0" smtClean="0"/>
              <a:t> It just looks like a mess.</a:t>
            </a:r>
          </a:p>
          <a:p>
            <a:r>
              <a:rPr lang="en-US" sz="2800" dirty="0" smtClean="0"/>
              <a:t> Well, let’s compare that 1880 census with the 1885 census.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What’s it all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57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1885 census we had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in 1880 we had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1885 </a:t>
            </a:r>
            <a:r>
              <a:rPr lang="en-US" dirty="0" err="1" smtClean="0"/>
              <a:t>vs</a:t>
            </a:r>
            <a:r>
              <a:rPr lang="en-US" dirty="0" smtClean="0"/>
              <a:t> 1880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26491"/>
              </p:ext>
            </p:extLst>
          </p:nvPr>
        </p:nvGraphicFramePr>
        <p:xfrm>
          <a:off x="518474" y="2254789"/>
          <a:ext cx="8077199" cy="107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1524000"/>
                <a:gridCol w="533400"/>
                <a:gridCol w="685800"/>
                <a:gridCol w="609600"/>
                <a:gridCol w="1066800"/>
                <a:gridCol w="914400"/>
                <a:gridCol w="838200"/>
                <a:gridCol w="8381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Byrd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Henry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FL 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NC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Byrd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Ann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22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Byrd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Maria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B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FL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4" y="3581400"/>
            <a:ext cx="8534400" cy="306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8188552">
            <a:off x="2154286" y="1838958"/>
            <a:ext cx="10668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042191">
            <a:off x="2836857" y="4093528"/>
            <a:ext cx="10668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148105">
            <a:off x="2174335" y="2171698"/>
            <a:ext cx="990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148105">
            <a:off x="2865418" y="5442086"/>
            <a:ext cx="990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295269">
            <a:off x="2198031" y="2636282"/>
            <a:ext cx="943206" cy="314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295269">
            <a:off x="2889115" y="5836682"/>
            <a:ext cx="943206" cy="314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531743" y="2633562"/>
            <a:ext cx="1143000" cy="11261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3768148"/>
            <a:ext cx="1585274" cy="57525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7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46648"/>
              </p:ext>
            </p:extLst>
          </p:nvPr>
        </p:nvGraphicFramePr>
        <p:xfrm>
          <a:off x="990600" y="2514599"/>
          <a:ext cx="7315200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432"/>
                <a:gridCol w="1170432"/>
                <a:gridCol w="341376"/>
                <a:gridCol w="463296"/>
                <a:gridCol w="658368"/>
                <a:gridCol w="1170432"/>
                <a:gridCol w="780288"/>
                <a:gridCol w="780288"/>
                <a:gridCol w="780288"/>
              </a:tblGrid>
              <a:tr h="62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Byrd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Gilbert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Saw Filer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2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Byrd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Maria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2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Byrd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Gilbert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Laborer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2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Byrd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Vergie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24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Byrd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Angella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1885 again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7200900" y="4000500"/>
            <a:ext cx="1447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34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5400000">
            <a:off x="6068291" y="4610100"/>
            <a:ext cx="1447800" cy="1066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Nellie must be the elder Mariah’s mother.</a:t>
            </a:r>
          </a:p>
          <a:p>
            <a:r>
              <a:rPr lang="en-US" dirty="0" smtClean="0"/>
              <a:t>Since Annie </a:t>
            </a:r>
            <a:r>
              <a:rPr lang="en-US" dirty="0"/>
              <a:t>is listed as the granddaughter of Nellie in </a:t>
            </a:r>
            <a:r>
              <a:rPr lang="en-US" dirty="0" smtClean="0"/>
              <a:t>1880 and is married to Henry Byrd in 1885.</a:t>
            </a:r>
          </a:p>
          <a:p>
            <a:r>
              <a:rPr lang="en-US" dirty="0"/>
              <a:t>w</a:t>
            </a:r>
            <a:r>
              <a:rPr lang="en-US" dirty="0" smtClean="0"/>
              <a:t>e might reason that she was really the granddaughter-in-law.</a:t>
            </a:r>
          </a:p>
          <a:p>
            <a:r>
              <a:rPr lang="en-US" dirty="0" smtClean="0"/>
              <a:t>Because little Mariah/Maria is </a:t>
            </a:r>
            <a:r>
              <a:rPr lang="en-US" dirty="0"/>
              <a:t>also </a:t>
            </a:r>
            <a:r>
              <a:rPr lang="en-US" dirty="0" smtClean="0"/>
              <a:t>Henry’s daughter </a:t>
            </a:r>
            <a:r>
              <a:rPr lang="en-US" u="sng" dirty="0" smtClean="0"/>
              <a:t>and</a:t>
            </a:r>
            <a:r>
              <a:rPr lang="en-US" dirty="0" smtClean="0"/>
              <a:t> the great-granddaughter of Nellie.</a:t>
            </a:r>
          </a:p>
          <a:p>
            <a:r>
              <a:rPr lang="en-US" dirty="0" smtClean="0"/>
              <a:t>Henry must be Nellie’s grandson so….</a:t>
            </a:r>
          </a:p>
          <a:p>
            <a:r>
              <a:rPr lang="en-US" dirty="0" smtClean="0"/>
              <a:t>Using 2 censuses we solved the confusion and picked up 4 generations.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So, what does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91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Nellie</a:t>
            </a:r>
            <a:r>
              <a:rPr lang="en-US" dirty="0" smtClean="0"/>
              <a:t> – born in NC as was Mariah’s mother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Gilbert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Mariah</a:t>
            </a:r>
            <a:r>
              <a:rPr lang="en-US" dirty="0" smtClean="0"/>
              <a:t> – Henry’s parents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Henry</a:t>
            </a:r>
            <a:r>
              <a:rPr lang="en-US" dirty="0" smtClean="0"/>
              <a:t> who married Ann – Nellie’s grandson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Little Mariah </a:t>
            </a:r>
            <a:r>
              <a:rPr lang="en-US" dirty="0" smtClean="0"/>
              <a:t>– great-granddaughter of Nellie and daughter of Henry</a:t>
            </a:r>
          </a:p>
          <a:p>
            <a:r>
              <a:rPr lang="en-US" dirty="0" smtClean="0"/>
              <a:t>This also shows that Mariah really was a Byrd before she married Gilbert Byrd.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34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really sure that in 1880 the Annie with Nellie was the same Ann married to Henry Byrd in 1885?</a:t>
            </a:r>
          </a:p>
          <a:p>
            <a:r>
              <a:rPr lang="en-US" dirty="0" smtClean="0"/>
              <a:t>After all, the 1880 census said Henry was Single.</a:t>
            </a:r>
          </a:p>
          <a:p>
            <a:r>
              <a:rPr lang="en-US" dirty="0" smtClean="0"/>
              <a:t>Maybe Annie was married to another of Nellie’s grandsons.</a:t>
            </a:r>
          </a:p>
          <a:p>
            <a:r>
              <a:rPr lang="en-US" dirty="0" smtClean="0"/>
              <a:t>And Henry just happened to marry an Ann and had a daughter named Maria / Mariah by 1885.</a:t>
            </a:r>
          </a:p>
          <a:p>
            <a:r>
              <a:rPr lang="en-US" dirty="0" smtClean="0"/>
              <a:t>How can we tell which is the true story?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8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Henry </a:t>
            </a:r>
            <a:r>
              <a:rPr lang="en-US" dirty="0" smtClean="0">
                <a:solidFill>
                  <a:srgbClr val="FFFF00"/>
                </a:solidFill>
              </a:rPr>
              <a:t>Bird “</a:t>
            </a:r>
            <a:r>
              <a:rPr lang="en-US" dirty="0">
                <a:solidFill>
                  <a:srgbClr val="FFFF00"/>
                </a:solidFill>
              </a:rPr>
              <a:t>C </a:t>
            </a:r>
            <a:r>
              <a:rPr lang="en-US" dirty="0" smtClean="0">
                <a:solidFill>
                  <a:srgbClr val="FFFF00"/>
                </a:solidFill>
              </a:rPr>
              <a:t>“ </a:t>
            </a:r>
            <a:r>
              <a:rPr lang="en-US" dirty="0">
                <a:solidFill>
                  <a:srgbClr val="FFFF00"/>
                </a:solidFill>
              </a:rPr>
              <a:t>to Annie </a:t>
            </a:r>
            <a:r>
              <a:rPr lang="en-US" dirty="0" smtClean="0">
                <a:solidFill>
                  <a:srgbClr val="FFFF00"/>
                </a:solidFill>
              </a:rPr>
              <a:t>Horton “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” on  </a:t>
            </a:r>
            <a:r>
              <a:rPr lang="en-US" dirty="0">
                <a:solidFill>
                  <a:srgbClr val="FFFF00"/>
                </a:solidFill>
              </a:rPr>
              <a:t>18 Apr 1878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H. Welch, Minister -- Allen Chapel A. M. E. Church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Book J – Page </a:t>
            </a:r>
            <a:r>
              <a:rPr lang="en-US" dirty="0" smtClean="0">
                <a:solidFill>
                  <a:srgbClr val="FFFF00"/>
                </a:solidFill>
              </a:rPr>
              <a:t>15</a:t>
            </a:r>
          </a:p>
          <a:p>
            <a:endParaRPr lang="en-US" dirty="0"/>
          </a:p>
          <a:p>
            <a:r>
              <a:rPr lang="en-US" dirty="0"/>
              <a:t>So the Annie listed as Nellie’s granddaughter in 1880 </a:t>
            </a:r>
            <a:r>
              <a:rPr lang="en-US" u="sng" dirty="0"/>
              <a:t>was</a:t>
            </a:r>
            <a:r>
              <a:rPr lang="en-US" dirty="0"/>
              <a:t>, in fact, Henry’s wife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Plus we pick up data on their church.</a:t>
            </a:r>
          </a:p>
          <a:p>
            <a:r>
              <a:rPr lang="en-US" dirty="0" smtClean="0"/>
              <a:t>And find out Annie’s maiden name.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968" y="304800"/>
            <a:ext cx="7756263" cy="1054250"/>
          </a:xfrm>
        </p:spPr>
        <p:txBody>
          <a:bodyPr/>
          <a:lstStyle/>
          <a:p>
            <a:r>
              <a:rPr lang="en-US" dirty="0" smtClean="0"/>
              <a:t>Checking Henry’s Marriage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743200"/>
            <a:ext cx="4191000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8382000" y="2286000"/>
            <a:ext cx="533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8382000" y="4044493"/>
            <a:ext cx="533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7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So</a:t>
            </a:r>
            <a:r>
              <a:rPr lang="en-US" sz="3600" dirty="0"/>
              <a:t>, </a:t>
            </a:r>
            <a:r>
              <a:rPr lang="en-US" sz="3600" dirty="0" smtClean="0"/>
              <a:t>where </a:t>
            </a:r>
            <a:r>
              <a:rPr lang="en-US" sz="3600" dirty="0"/>
              <a:t>were the </a:t>
            </a:r>
            <a:r>
              <a:rPr lang="en-US" sz="3600" dirty="0" err="1"/>
              <a:t>Byrds</a:t>
            </a:r>
            <a:r>
              <a:rPr lang="en-US" sz="3600" dirty="0"/>
              <a:t> in 1870?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a map.</a:t>
            </a:r>
          </a:p>
          <a:p>
            <a:r>
              <a:rPr lang="en-US" dirty="0" smtClean="0"/>
              <a:t>The Pedigree Chart.</a:t>
            </a:r>
          </a:p>
          <a:p>
            <a:r>
              <a:rPr lang="en-US" dirty="0" smtClean="0"/>
              <a:t>So, how do you find the information for the Chart?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Started?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00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1870 Molino, FL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251074"/>
            <a:ext cx="8925827" cy="41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79995" y="3124200"/>
            <a:ext cx="9906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51074"/>
            <a:ext cx="1143000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74103" y="4495800"/>
            <a:ext cx="9906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315200" y="2125106"/>
            <a:ext cx="9144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04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10155E-7 L 1.11022E-16 0.4730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there’s a lesson with the </a:t>
            </a:r>
            <a:r>
              <a:rPr lang="en-US" dirty="0" err="1" smtClean="0"/>
              <a:t>Byrds</a:t>
            </a:r>
            <a:r>
              <a:rPr lang="en-US" dirty="0" smtClean="0"/>
              <a:t>, it’s this:</a:t>
            </a:r>
          </a:p>
          <a:p>
            <a:r>
              <a:rPr lang="en-US" dirty="0" smtClean="0"/>
              <a:t>Don’t look at clues in isolation.</a:t>
            </a:r>
          </a:p>
          <a:p>
            <a:r>
              <a:rPr lang="en-US" dirty="0" smtClean="0"/>
              <a:t>That 1880 census alone couldn’t explain the relationships.</a:t>
            </a:r>
          </a:p>
          <a:p>
            <a:r>
              <a:rPr lang="en-US" dirty="0" smtClean="0"/>
              <a:t>But added clues from the 1885 census clarified four generations of relationships.</a:t>
            </a:r>
          </a:p>
          <a:p>
            <a:r>
              <a:rPr lang="en-US" dirty="0" smtClean="0"/>
              <a:t>So, put each clue into context with other clues.</a:t>
            </a:r>
          </a:p>
          <a:p>
            <a:r>
              <a:rPr lang="en-US" dirty="0" smtClean="0"/>
              <a:t>Two or three clues combined can give you ten times more information than each individual clue taken alone.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Clues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27326"/>
              </p:ext>
            </p:extLst>
          </p:nvPr>
        </p:nvGraphicFramePr>
        <p:xfrm>
          <a:off x="44450" y="468313"/>
          <a:ext cx="9056688" cy="592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Document" r:id="rId4" imgW="9055998" imgH="5922429" progId="Word.Document.12">
                  <p:embed/>
                </p:oleObj>
              </mc:Choice>
              <mc:Fallback>
                <p:oleObj name="Document" r:id="rId4" imgW="9055998" imgH="5922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50" y="468313"/>
                        <a:ext cx="9056688" cy="59229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6400800" y="3581400"/>
            <a:ext cx="2362200" cy="914400"/>
          </a:xfrm>
          <a:prstGeom prst="wedgeRectCallout">
            <a:avLst>
              <a:gd name="adj1" fmla="val -73619"/>
              <a:gd name="adj2" fmla="val -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Moses Horton is not Annie Horton’s father.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6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Byrd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2860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Name: Annie Bird</a:t>
            </a:r>
          </a:p>
          <a:p>
            <a:r>
              <a:rPr lang="en-US" sz="2400" dirty="0" smtClean="0"/>
              <a:t>Death: </a:t>
            </a:r>
            <a:r>
              <a:rPr lang="en-US" sz="2400" dirty="0"/>
              <a:t>17 Mar </a:t>
            </a:r>
            <a:r>
              <a:rPr lang="en-US" sz="2400" dirty="0" smtClean="0"/>
              <a:t>1918 in  </a:t>
            </a:r>
            <a:r>
              <a:rPr lang="en-US" sz="2400" dirty="0"/>
              <a:t>Molino</a:t>
            </a:r>
            <a:r>
              <a:rPr lang="en-US" sz="2400" dirty="0" smtClean="0"/>
              <a:t>, </a:t>
            </a:r>
            <a:r>
              <a:rPr lang="en-US" sz="2400" dirty="0"/>
              <a:t>Florida</a:t>
            </a:r>
          </a:p>
          <a:p>
            <a:r>
              <a:rPr lang="en-US" sz="2400" dirty="0"/>
              <a:t>Gender: </a:t>
            </a:r>
            <a:r>
              <a:rPr lang="en-US" sz="2400" dirty="0" smtClean="0"/>
              <a:t>Female  Race: </a:t>
            </a:r>
            <a:r>
              <a:rPr lang="en-US" sz="2400" dirty="0"/>
              <a:t>Black</a:t>
            </a:r>
          </a:p>
          <a:p>
            <a:r>
              <a:rPr lang="en-US" sz="2400" dirty="0" smtClean="0"/>
              <a:t>Death </a:t>
            </a:r>
            <a:r>
              <a:rPr lang="en-US" sz="2400" dirty="0"/>
              <a:t>Age: </a:t>
            </a:r>
            <a:r>
              <a:rPr lang="en-US" sz="2400" dirty="0" smtClean="0"/>
              <a:t>52y  Estimated </a:t>
            </a:r>
            <a:r>
              <a:rPr lang="en-US" sz="2400" dirty="0"/>
              <a:t>Birth Year: 1866</a:t>
            </a:r>
          </a:p>
          <a:p>
            <a:r>
              <a:rPr lang="en-US" sz="2400" dirty="0" smtClean="0"/>
              <a:t>Birthplace</a:t>
            </a:r>
            <a:r>
              <a:rPr lang="en-US" sz="2400" dirty="0"/>
              <a:t>: Pine Apple, Ala.</a:t>
            </a:r>
          </a:p>
          <a:p>
            <a:r>
              <a:rPr lang="en-US" sz="2400" dirty="0" smtClean="0"/>
              <a:t>Father's </a:t>
            </a:r>
            <a:r>
              <a:rPr lang="en-US" sz="2400" dirty="0"/>
              <a:t>Name: </a:t>
            </a:r>
            <a:r>
              <a:rPr lang="en-US" sz="2400" dirty="0">
                <a:solidFill>
                  <a:srgbClr val="FFFF00"/>
                </a:solidFill>
              </a:rPr>
              <a:t>Andrew Ford</a:t>
            </a:r>
          </a:p>
          <a:p>
            <a:r>
              <a:rPr lang="en-US" sz="2400" dirty="0" smtClean="0"/>
              <a:t>Father's </a:t>
            </a:r>
            <a:r>
              <a:rPr lang="en-US" sz="2400" dirty="0"/>
              <a:t>Birthplace: Ala.</a:t>
            </a:r>
          </a:p>
          <a:p>
            <a:r>
              <a:rPr lang="en-US" sz="2400" dirty="0"/>
              <a:t>Mother's Name: </a:t>
            </a:r>
            <a:r>
              <a:rPr lang="en-US" sz="2400" dirty="0">
                <a:solidFill>
                  <a:srgbClr val="FFFF00"/>
                </a:solidFill>
              </a:rPr>
              <a:t>Nancy Horton</a:t>
            </a:r>
          </a:p>
          <a:p>
            <a:r>
              <a:rPr lang="en-US" sz="2400" dirty="0" smtClean="0"/>
              <a:t>Mother's </a:t>
            </a:r>
            <a:r>
              <a:rPr lang="en-US" sz="2400" dirty="0"/>
              <a:t>Birthplace: Ala.</a:t>
            </a:r>
          </a:p>
          <a:p>
            <a:r>
              <a:rPr lang="en-US" sz="2400" dirty="0"/>
              <a:t>Occupation: House Work</a:t>
            </a:r>
          </a:p>
          <a:p>
            <a:r>
              <a:rPr lang="en-US" sz="2400" dirty="0" smtClean="0"/>
              <a:t>Burial </a:t>
            </a:r>
            <a:r>
              <a:rPr lang="en-US" sz="2400" dirty="0"/>
              <a:t>Place: Molino, Fla.</a:t>
            </a:r>
          </a:p>
          <a:p>
            <a:r>
              <a:rPr lang="en-US" sz="2400" dirty="0" smtClean="0"/>
              <a:t>Collection</a:t>
            </a:r>
            <a:r>
              <a:rPr lang="en-US" sz="2400" dirty="0"/>
              <a:t>: Florida Deaths, 1877-1939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5704870" y="3886200"/>
            <a:ext cx="11430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715000" y="4648200"/>
            <a:ext cx="11430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courthouses in the South were burnt.</a:t>
            </a:r>
          </a:p>
          <a:p>
            <a:endParaRPr lang="en-US" dirty="0" smtClean="0"/>
          </a:p>
          <a:p>
            <a:r>
              <a:rPr lang="en-US" dirty="0" smtClean="0"/>
              <a:t>Those ancestors who were slaves won’t appear in a census by name when they were slaves.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1325" y="609600"/>
            <a:ext cx="6609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First Roadblock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7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Gilbert, Mariah and Nellie were all </a:t>
            </a:r>
            <a:r>
              <a:rPr lang="en-US" dirty="0" err="1" smtClean="0"/>
              <a:t>Byrds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What’s the chance of two Byrd Families marrying?</a:t>
            </a:r>
          </a:p>
          <a:p>
            <a:r>
              <a:rPr lang="en-US" dirty="0" smtClean="0"/>
              <a:t>There’s a better explanation.</a:t>
            </a:r>
          </a:p>
          <a:p>
            <a:r>
              <a:rPr lang="en-US" dirty="0" smtClean="0"/>
              <a:t>Freed slaves usually had no last names.</a:t>
            </a:r>
          </a:p>
          <a:p>
            <a:r>
              <a:rPr lang="en-US" dirty="0" smtClean="0"/>
              <a:t>Many adopted the last names of their former owners.</a:t>
            </a:r>
          </a:p>
          <a:p>
            <a:r>
              <a:rPr lang="en-US" dirty="0" smtClean="0"/>
              <a:t>So it would be worth checking slave records of slave owning </a:t>
            </a:r>
            <a:r>
              <a:rPr lang="en-US" dirty="0" err="1" smtClean="0"/>
              <a:t>Byrds</a:t>
            </a:r>
            <a:r>
              <a:rPr lang="en-US" dirty="0" smtClean="0"/>
              <a:t> in NC.</a:t>
            </a:r>
          </a:p>
          <a:p>
            <a:r>
              <a:rPr lang="en-US" dirty="0" smtClean="0"/>
              <a:t>Because the surname data suggest that at one time Gilbert, Mariah &amp; Nellie all lived on a Byrd plantation.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back to the </a:t>
            </a:r>
            <a:r>
              <a:rPr lang="en-US" dirty="0" err="1" smtClean="0"/>
              <a:t>Byrds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82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now we have been tracing names.</a:t>
            </a:r>
          </a:p>
          <a:p>
            <a:r>
              <a:rPr lang="en-US" dirty="0" smtClean="0"/>
              <a:t>And we have good info on the Byrd family.</a:t>
            </a:r>
          </a:p>
          <a:p>
            <a:r>
              <a:rPr lang="en-US" dirty="0" smtClean="0"/>
              <a:t>This info will now come into play in a different way.</a:t>
            </a:r>
          </a:p>
          <a:p>
            <a:r>
              <a:rPr lang="en-US" dirty="0" smtClean="0"/>
              <a:t>When you get back to slave schedules you have to look for whole families – not individuals.</a:t>
            </a:r>
          </a:p>
          <a:p>
            <a:r>
              <a:rPr lang="en-US" dirty="0" smtClean="0"/>
              <a:t>Here’s why.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Gears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6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 up slave data.</a:t>
            </a:r>
          </a:p>
          <a:p>
            <a:r>
              <a:rPr lang="en-US" dirty="0" smtClean="0"/>
              <a:t>In 1850 and 1860 slaves were listed on separate census schedules.</a:t>
            </a:r>
          </a:p>
          <a:p>
            <a:r>
              <a:rPr lang="en-US" dirty="0" smtClean="0"/>
              <a:t>In 1790, 1800, 1810, 1820, 1830 &amp; 1840 slaves were included with the family.</a:t>
            </a:r>
          </a:p>
          <a:p>
            <a:r>
              <a:rPr lang="en-US" dirty="0" smtClean="0"/>
              <a:t>So, what does a slave schedule look like?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Slave Schedules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5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492080" cy="68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57600" y="1524000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19400" y="990600"/>
            <a:ext cx="6096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76800" y="990600"/>
            <a:ext cx="6096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Nellie 40</a:t>
            </a:r>
          </a:p>
          <a:p>
            <a:r>
              <a:rPr lang="en-US" dirty="0" smtClean="0"/>
              <a:t>Gilbert 28</a:t>
            </a:r>
          </a:p>
          <a:p>
            <a:r>
              <a:rPr lang="en-US" dirty="0" smtClean="0"/>
              <a:t>Mariah 25</a:t>
            </a:r>
          </a:p>
          <a:p>
            <a:r>
              <a:rPr lang="en-US" dirty="0" smtClean="0"/>
              <a:t>Cornelia 6</a:t>
            </a:r>
          </a:p>
          <a:p>
            <a:r>
              <a:rPr lang="en-US" dirty="0" smtClean="0"/>
              <a:t>Henry 4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0513" y="228600"/>
            <a:ext cx="7756263" cy="725244"/>
          </a:xfrm>
        </p:spPr>
        <p:txBody>
          <a:bodyPr/>
          <a:lstStyle/>
          <a:p>
            <a:r>
              <a:rPr lang="en-US" dirty="0" smtClean="0"/>
              <a:t>Comparing 1860 Ages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9243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7074817" y="1600200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7082280" y="2324100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082280" y="2743200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095635" y="6171676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082280" y="2857500"/>
            <a:ext cx="990600" cy="533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3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I didn’t find a fit for the </a:t>
            </a:r>
            <a:r>
              <a:rPr lang="en-US" sz="2800" dirty="0" err="1" smtClean="0"/>
              <a:t>Byrds</a:t>
            </a:r>
            <a:r>
              <a:rPr lang="en-US" sz="2800" dirty="0" smtClean="0"/>
              <a:t> in any of the NC slave schedules.</a:t>
            </a:r>
          </a:p>
          <a:p>
            <a:r>
              <a:rPr lang="en-US" sz="2800" dirty="0" smtClean="0"/>
              <a:t> That’s a surprise.</a:t>
            </a:r>
          </a:p>
          <a:p>
            <a:r>
              <a:rPr lang="en-US" sz="2800" dirty="0" smtClean="0"/>
              <a:t> What am I missing?</a:t>
            </a:r>
          </a:p>
          <a:p>
            <a:r>
              <a:rPr lang="en-US" sz="2800" dirty="0" smtClean="0"/>
              <a:t> Let’s go look at that 1880 census again.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06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Family members – especially elders.</a:t>
            </a:r>
          </a:p>
          <a:p>
            <a:r>
              <a:rPr lang="en-US" dirty="0"/>
              <a:t>Family Reunions are full of old folks with stories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Old Family Bibles often have a filled-in Pedigree Page.</a:t>
            </a:r>
          </a:p>
          <a:p>
            <a:r>
              <a:rPr lang="en-US" dirty="0" smtClean="0"/>
              <a:t>Old photographs often have names on the back.</a:t>
            </a:r>
          </a:p>
          <a:p>
            <a:r>
              <a:rPr lang="en-US" dirty="0" smtClean="0"/>
              <a:t>WWI </a:t>
            </a:r>
            <a:r>
              <a:rPr lang="en-US" dirty="0"/>
              <a:t>and WWII Draft Cards</a:t>
            </a:r>
          </a:p>
          <a:p>
            <a:r>
              <a:rPr lang="en-US" dirty="0"/>
              <a:t>Social Security </a:t>
            </a:r>
            <a:r>
              <a:rPr lang="en-US" dirty="0" smtClean="0"/>
              <a:t>Records</a:t>
            </a:r>
          </a:p>
          <a:p>
            <a:r>
              <a:rPr lang="en-US" dirty="0"/>
              <a:t>Birth Certificates</a:t>
            </a:r>
          </a:p>
          <a:p>
            <a:r>
              <a:rPr lang="en-US" dirty="0" smtClean="0"/>
              <a:t>Death </a:t>
            </a:r>
            <a:r>
              <a:rPr lang="en-US" dirty="0"/>
              <a:t>Certificates</a:t>
            </a:r>
          </a:p>
          <a:p>
            <a:r>
              <a:rPr lang="en-US" dirty="0"/>
              <a:t>Church </a:t>
            </a:r>
            <a:r>
              <a:rPr lang="en-US" dirty="0" smtClean="0"/>
              <a:t>Records</a:t>
            </a:r>
            <a:endParaRPr lang="en-US" dirty="0"/>
          </a:p>
          <a:p>
            <a:r>
              <a:rPr lang="en-US" dirty="0" smtClean="0"/>
              <a:t>Census Data </a:t>
            </a:r>
          </a:p>
          <a:p>
            <a:r>
              <a:rPr lang="en-US" dirty="0" smtClean="0"/>
              <a:t>Cemeteries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DNA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88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 Ha!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4" y="2286000"/>
            <a:ext cx="8534400" cy="306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7165211" y="2895600"/>
            <a:ext cx="1143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7165211" y="3187861"/>
            <a:ext cx="1143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3048000" y="2886437"/>
            <a:ext cx="1143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048000" y="3153137"/>
            <a:ext cx="1143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7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I should have been looking in Florida – not North Carolina.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Nellie 40</a:t>
            </a:r>
          </a:p>
          <a:p>
            <a:r>
              <a:rPr lang="en-US" dirty="0"/>
              <a:t>Gilbert 28</a:t>
            </a:r>
          </a:p>
          <a:p>
            <a:r>
              <a:rPr lang="en-US" dirty="0"/>
              <a:t>Mariah 25</a:t>
            </a:r>
          </a:p>
          <a:p>
            <a:r>
              <a:rPr lang="en-US" dirty="0"/>
              <a:t>Cornelia 6</a:t>
            </a:r>
          </a:p>
          <a:p>
            <a:r>
              <a:rPr lang="en-US" dirty="0"/>
              <a:t>Henry </a:t>
            </a:r>
            <a:r>
              <a:rPr lang="en-US" dirty="0" smtClean="0"/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00732"/>
              </p:ext>
            </p:extLst>
          </p:nvPr>
        </p:nvGraphicFramePr>
        <p:xfrm>
          <a:off x="4876800" y="76200"/>
          <a:ext cx="2514600" cy="678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392611"/>
                <a:gridCol w="521789"/>
                <a:gridCol w="838200"/>
                <a:gridCol w="152400"/>
              </a:tblGrid>
              <a:tr h="289389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Slave Owner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83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 C Bird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Jefferson, </a:t>
                      </a:r>
                      <a:r>
                        <a:rPr lang="en-US" sz="1600" dirty="0" smtClean="0">
                          <a:effectLst/>
                        </a:rPr>
                        <a:t>FL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946" marR="52946" marT="0" marB="0" anchor="b"/>
                </a:tc>
              </a:tr>
              <a:tr h="231511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Slave Information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Gender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Black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  <a:tr h="231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 anchor="ctr"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916102" y="2057400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15137" y="2514600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915137" y="2766351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86200" y="6202100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86200" y="5486400"/>
            <a:ext cx="9144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172E-6 L 0.1625 -0.016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0342E-6 L 0.15521 -0.019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24884E-6 L 0.1533 -0.039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9556E-7 L 0.13334 0.288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14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031E-7 L 0.17622 0.332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very satisfying to have to use the 38 year old black female in the 1860 slave schedule as Nellie.</a:t>
            </a:r>
          </a:p>
          <a:p>
            <a:r>
              <a:rPr lang="en-US" dirty="0" smtClean="0"/>
              <a:t>She should be 40 years old in 1860</a:t>
            </a:r>
          </a:p>
          <a:p>
            <a:r>
              <a:rPr lang="en-US" dirty="0" smtClean="0"/>
              <a:t>And she should be Mulatto.</a:t>
            </a:r>
          </a:p>
          <a:p>
            <a:r>
              <a:rPr lang="en-US" dirty="0" smtClean="0"/>
              <a:t>So, let’s keep gathering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Nellie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70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1860 he is 22, in Jefferson County, FL and quite well-to-do with real estate of $7,400 and personal property of $1,400.</a:t>
            </a:r>
          </a:p>
          <a:p>
            <a:r>
              <a:rPr lang="en-US" dirty="0" smtClean="0"/>
              <a:t>He was born in Florida.</a:t>
            </a:r>
          </a:p>
          <a:p>
            <a:r>
              <a:rPr lang="en-US" dirty="0" smtClean="0"/>
              <a:t>His full name was William Capers Bird.</a:t>
            </a:r>
          </a:p>
          <a:p>
            <a:r>
              <a:rPr lang="en-US" dirty="0" smtClean="0"/>
              <a:t>More researching quickly turns up his father.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W. C. 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7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William’s father was Daniel Butler Bird 1788-1865</a:t>
            </a:r>
          </a:p>
          <a:p>
            <a:r>
              <a:rPr lang="en-US" dirty="0"/>
              <a:t>In the 1860 slave schedule of Jefferson County, FL Daniel had a 40 year old Mulatto female.  </a:t>
            </a:r>
          </a:p>
          <a:p>
            <a:r>
              <a:rPr lang="en-US" dirty="0">
                <a:solidFill>
                  <a:srgbClr val="FFFF00"/>
                </a:solidFill>
              </a:rPr>
              <a:t>We just found Nellie!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Butler Bird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198"/>
            <a:ext cx="3643641" cy="657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6463041" y="854115"/>
            <a:ext cx="9906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41" y="495300"/>
            <a:ext cx="344277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7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his point we don’t </a:t>
            </a:r>
            <a:r>
              <a:rPr lang="en-US" dirty="0" smtClean="0">
                <a:solidFill>
                  <a:srgbClr val="FFFF00"/>
                </a:solidFill>
              </a:rPr>
              <a:t>know for sure </a:t>
            </a:r>
            <a:r>
              <a:rPr lang="en-US" dirty="0" smtClean="0"/>
              <a:t>that we have found Nellie and her family.</a:t>
            </a:r>
          </a:p>
          <a:p>
            <a:r>
              <a:rPr lang="en-US" dirty="0" smtClean="0"/>
              <a:t>All we have done is found a slave schedule where they fit.</a:t>
            </a:r>
          </a:p>
          <a:p>
            <a:r>
              <a:rPr lang="en-US" dirty="0"/>
              <a:t>There were no names on those slave </a:t>
            </a:r>
            <a:r>
              <a:rPr lang="en-US" dirty="0" smtClean="0"/>
              <a:t>records.</a:t>
            </a:r>
          </a:p>
          <a:p>
            <a:r>
              <a:rPr lang="en-US" dirty="0"/>
              <a:t>W</a:t>
            </a:r>
            <a:r>
              <a:rPr lang="en-US" dirty="0" smtClean="0"/>
              <a:t>e have merely found a good clue about where to go to check courthouse records.</a:t>
            </a:r>
          </a:p>
          <a:p>
            <a:r>
              <a:rPr lang="en-US" dirty="0" smtClean="0"/>
              <a:t>It will take the courthouse records that prove or disprove this link.</a:t>
            </a:r>
          </a:p>
          <a:p>
            <a:r>
              <a:rPr lang="en-US" dirty="0" smtClean="0"/>
              <a:t>We’ll look at some courthouse records in a minute.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IMPORTANT NOTICE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8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dirty="0" smtClean="0"/>
              <a:t>next on the </a:t>
            </a:r>
            <a:r>
              <a:rPr lang="en-US" dirty="0" err="1" smtClean="0"/>
              <a:t>Byrds</a:t>
            </a:r>
            <a:r>
              <a:rPr lang="en-US" dirty="0" smtClean="0"/>
              <a:t>?  </a:t>
            </a:r>
          </a:p>
          <a:p>
            <a:r>
              <a:rPr lang="en-US" dirty="0" smtClean="0"/>
              <a:t>After all, we </a:t>
            </a:r>
            <a:r>
              <a:rPr lang="en-US" dirty="0"/>
              <a:t>don’t </a:t>
            </a:r>
            <a:r>
              <a:rPr lang="en-US" dirty="0" smtClean="0"/>
              <a:t>have any slaves’ </a:t>
            </a:r>
            <a:r>
              <a:rPr lang="en-US" dirty="0"/>
              <a:t>names from the slave schedules.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Okay, back to the chase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9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ruled out the Byrd/Bird slaveholders in NC.</a:t>
            </a:r>
          </a:p>
          <a:p>
            <a:r>
              <a:rPr lang="en-US" dirty="0" smtClean="0"/>
              <a:t>I had the good luck to find only one Bird family in FL that held slaves that matched Gilbert’s family.</a:t>
            </a:r>
          </a:p>
          <a:p>
            <a:r>
              <a:rPr lang="en-US" dirty="0" smtClean="0"/>
              <a:t>That left me with only one </a:t>
            </a:r>
            <a:r>
              <a:rPr lang="en-US" dirty="0" smtClean="0">
                <a:solidFill>
                  <a:srgbClr val="FFFF00"/>
                </a:solidFill>
              </a:rPr>
              <a:t>location </a:t>
            </a:r>
            <a:r>
              <a:rPr lang="en-US" dirty="0" smtClean="0">
                <a:solidFill>
                  <a:schemeClr val="tx1"/>
                </a:solidFill>
              </a:rPr>
              <a:t>to go research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Frequently, one family will be a near-perfect fit.</a:t>
            </a:r>
          </a:p>
          <a:p>
            <a:r>
              <a:rPr lang="en-US" dirty="0" smtClean="0"/>
              <a:t>But if you can’t find a fit, move on.</a:t>
            </a:r>
          </a:p>
          <a:p>
            <a:r>
              <a:rPr lang="en-US" dirty="0" smtClean="0"/>
              <a:t>Perhaps they didn’t take on the slave owner’s name.</a:t>
            </a:r>
          </a:p>
          <a:p>
            <a:r>
              <a:rPr lang="en-US" dirty="0" smtClean="0"/>
              <a:t>And let’s take one last look around for clues before we move on.</a:t>
            </a:r>
          </a:p>
        </p:txBody>
      </p:sp>
    </p:spTree>
    <p:extLst>
      <p:ext uri="{BB962C8B-B14F-4D97-AF65-F5344CB8AC3E}">
        <p14:creationId xmlns:p14="http://schemas.microsoft.com/office/powerpoint/2010/main" val="68218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Pensacola Journal 1908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Clue from a Church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2" b="99104" l="10000" r="90000">
                        <a14:foregroundMark x1="53098" y1="90139" x2="59402" y2="89405"/>
                        <a14:foregroundMark x1="60598" y1="90628" x2="61413" y2="90872"/>
                        <a14:foregroundMark x1="35598" y1="89161" x2="37935" y2="89405"/>
                        <a14:foregroundMark x1="39783" y1="90872" x2="46576" y2="91117"/>
                        <a14:foregroundMark x1="47446" y1="91606" x2="49946" y2="9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76" y="2895600"/>
            <a:ext cx="5664697" cy="37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70" y="2971800"/>
            <a:ext cx="4900706" cy="340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5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should be easy to trace back to 1870 – or 140 years.</a:t>
            </a:r>
          </a:p>
          <a:p>
            <a:r>
              <a:rPr lang="en-US" dirty="0" smtClean="0"/>
              <a:t>If you count 25 years to a generation, that’s 5 generations.</a:t>
            </a:r>
            <a:endParaRPr lang="en-US" dirty="0"/>
          </a:p>
          <a:p>
            <a:r>
              <a:rPr lang="en-US" dirty="0" smtClean="0"/>
              <a:t>If you go that far, you will have found 62 ancestors.</a:t>
            </a:r>
          </a:p>
          <a:p>
            <a:r>
              <a:rPr lang="en-US" dirty="0" smtClean="0"/>
              <a:t>And some of your lines will trace back farther because you will often find great-great-great-grandparents living with their parents.</a:t>
            </a:r>
          </a:p>
          <a:p>
            <a:r>
              <a:rPr lang="en-US" dirty="0" smtClean="0"/>
              <a:t>With a little luck and some detective work you can get back much farther than 1870.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800" dirty="0" smtClean="0"/>
              <a:t>How Far Back Can You Go?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5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Another clue???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– in 1870 Miss.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7350"/>
            <a:ext cx="849471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8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7745505" cy="38778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Gilbert Bird’s DC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2149019"/>
            <a:ext cx="525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Name: 	</a:t>
            </a:r>
            <a:r>
              <a:rPr lang="en-US" sz="2000" dirty="0" smtClean="0"/>
              <a:t>	</a:t>
            </a:r>
            <a:r>
              <a:rPr lang="en-US" sz="2000" dirty="0" err="1" smtClean="0"/>
              <a:t>Gilburt</a:t>
            </a:r>
            <a:r>
              <a:rPr lang="en-US" sz="2000" dirty="0" smtClean="0"/>
              <a:t> </a:t>
            </a:r>
            <a:r>
              <a:rPr lang="en-US" sz="2000" dirty="0" err="1"/>
              <a:t>Burd</a:t>
            </a:r>
            <a:endParaRPr lang="en-US" sz="2000" dirty="0"/>
          </a:p>
          <a:p>
            <a:r>
              <a:rPr lang="en-US" sz="2000" dirty="0" smtClean="0"/>
              <a:t>Death </a:t>
            </a:r>
            <a:r>
              <a:rPr lang="en-US" sz="2000" dirty="0"/>
              <a:t>Date: 	13 Dec </a:t>
            </a:r>
            <a:r>
              <a:rPr lang="en-US" sz="2000" dirty="0" smtClean="0"/>
              <a:t>1925,  Molino, Fla.</a:t>
            </a:r>
            <a:endParaRPr lang="en-US" sz="2000" dirty="0"/>
          </a:p>
          <a:p>
            <a:r>
              <a:rPr lang="en-US" sz="2000" dirty="0" smtClean="0"/>
              <a:t>Race </a:t>
            </a:r>
            <a:r>
              <a:rPr lang="en-US" sz="2000" dirty="0"/>
              <a:t>(Original): </a:t>
            </a:r>
            <a:r>
              <a:rPr lang="en-US" sz="2000" dirty="0" smtClean="0"/>
              <a:t>Negro</a:t>
            </a:r>
            <a:endParaRPr lang="en-US" sz="2000" dirty="0"/>
          </a:p>
          <a:p>
            <a:r>
              <a:rPr lang="en-US" sz="2000" dirty="0" smtClean="0"/>
              <a:t>Death </a:t>
            </a:r>
            <a:r>
              <a:rPr lang="en-US" sz="2000" dirty="0"/>
              <a:t>Age: 	70y</a:t>
            </a:r>
          </a:p>
          <a:p>
            <a:r>
              <a:rPr lang="en-US" sz="2000" dirty="0" smtClean="0"/>
              <a:t>Birth </a:t>
            </a:r>
            <a:r>
              <a:rPr lang="en-US" sz="2000" dirty="0"/>
              <a:t>Date: 	About 1855</a:t>
            </a:r>
          </a:p>
          <a:p>
            <a:r>
              <a:rPr lang="en-US" sz="2000" dirty="0"/>
              <a:t>Birthplace: 	Bagdad, Fla.</a:t>
            </a:r>
          </a:p>
          <a:p>
            <a:r>
              <a:rPr lang="en-US" sz="2000" dirty="0"/>
              <a:t>Marital Status: 	Widowed</a:t>
            </a:r>
          </a:p>
          <a:p>
            <a:r>
              <a:rPr lang="en-US" sz="2000" dirty="0"/>
              <a:t>Spouse's Name: 	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Father's </a:t>
            </a:r>
            <a:r>
              <a:rPr lang="en-US" sz="2000" dirty="0">
                <a:solidFill>
                  <a:srgbClr val="FFFF00"/>
                </a:solidFill>
              </a:rPr>
              <a:t>Name</a:t>
            </a:r>
            <a:r>
              <a:rPr lang="en-US" sz="2000" dirty="0"/>
              <a:t>: 	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Gilburd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Burd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/>
              <a:t>Father's Birth: 	 So</a:t>
            </a:r>
            <a:r>
              <a:rPr lang="en-US" sz="2000" dirty="0"/>
              <a:t>. Carolina</a:t>
            </a:r>
          </a:p>
          <a:p>
            <a:r>
              <a:rPr lang="en-US" sz="2000" dirty="0"/>
              <a:t>Mother's Name: </a:t>
            </a:r>
            <a:r>
              <a:rPr lang="en-US" sz="2000" dirty="0" smtClean="0"/>
              <a:t>Maria</a:t>
            </a:r>
            <a:endParaRPr lang="en-US" sz="2000" dirty="0"/>
          </a:p>
          <a:p>
            <a:r>
              <a:rPr lang="en-US" sz="2000" dirty="0" smtClean="0"/>
              <a:t>Mother's Birth:	 Florida</a:t>
            </a:r>
            <a:endParaRPr lang="en-US" sz="2000" dirty="0"/>
          </a:p>
          <a:p>
            <a:r>
              <a:rPr lang="en-US" sz="2000" dirty="0"/>
              <a:t>Occupation: </a:t>
            </a:r>
            <a:r>
              <a:rPr lang="en-US" sz="2000" dirty="0" smtClean="0"/>
              <a:t>	 Mill </a:t>
            </a:r>
            <a:r>
              <a:rPr lang="en-US" sz="2000" dirty="0"/>
              <a:t>Laborer</a:t>
            </a:r>
          </a:p>
          <a:p>
            <a:r>
              <a:rPr lang="en-US" sz="2000" dirty="0" smtClean="0"/>
              <a:t>Burial </a:t>
            </a:r>
            <a:r>
              <a:rPr lang="en-US" sz="2000" dirty="0"/>
              <a:t>Place: 	</a:t>
            </a:r>
            <a:r>
              <a:rPr lang="en-US" sz="2000" dirty="0" smtClean="0"/>
              <a:t> Molino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824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63753" cy="3877815"/>
          </a:xfrm>
        </p:spPr>
        <p:txBody>
          <a:bodyPr/>
          <a:lstStyle/>
          <a:p>
            <a:r>
              <a:rPr lang="en-US" dirty="0" smtClean="0"/>
              <a:t>Slave Trading was Big Business.</a:t>
            </a:r>
          </a:p>
          <a:p>
            <a:r>
              <a:rPr lang="en-US" dirty="0" smtClean="0"/>
              <a:t>And it required good record keeping.</a:t>
            </a:r>
          </a:p>
          <a:p>
            <a:r>
              <a:rPr lang="en-US" dirty="0" smtClean="0"/>
              <a:t>So we go to the Courthouse….</a:t>
            </a:r>
          </a:p>
          <a:p>
            <a:r>
              <a:rPr lang="en-US" dirty="0" smtClean="0"/>
              <a:t>For Slave Records which often mention parents’ names.</a:t>
            </a:r>
          </a:p>
          <a:p>
            <a:r>
              <a:rPr lang="en-US" dirty="0" smtClean="0"/>
              <a:t>For Wills which often list slaves by name and age.</a:t>
            </a:r>
          </a:p>
          <a:p>
            <a:r>
              <a:rPr lang="en-US" dirty="0" smtClean="0"/>
              <a:t>For ship manifests after 1808.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76200"/>
            <a:ext cx="68454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Courthouse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6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534399" cy="3877815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/>
              <a:t>Extracted from </a:t>
            </a:r>
            <a:r>
              <a:rPr lang="en-US" sz="4800" dirty="0">
                <a:hlinkClick r:id="rId2"/>
              </a:rPr>
              <a:t>South Carolina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5600" dirty="0" smtClean="0"/>
              <a:t>records</a:t>
            </a:r>
            <a:r>
              <a:rPr lang="en-US" sz="5600" dirty="0"/>
              <a:t>: Record: 202 of 272 records Series: S213003 Volume - 003P Page - 00495 Item - 00 Date: 1801/10/13 Description: DOUGLASS, NATHANIEL TO GEORGE POWERS, BILL OF SALE FOR A SLAVE NAMED PATIENCE.</a:t>
            </a:r>
            <a:br>
              <a:rPr lang="en-US" sz="5600" dirty="0"/>
            </a:b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Record: 210 of 272 records Series: S213003 Volume - 003T Page - 00559 Item - 00 Date: 1805/03/29 Description: DOUGLAS, JOHN TO ROBERT </a:t>
            </a:r>
            <a:r>
              <a:rPr lang="en-US" sz="5600" dirty="0" err="1"/>
              <a:t>VERREE</a:t>
            </a:r>
            <a:r>
              <a:rPr lang="en-US" sz="5600" dirty="0"/>
              <a:t>, BILL OF SALE FOR </a:t>
            </a:r>
            <a:r>
              <a:rPr lang="en-US" sz="5600" dirty="0">
                <a:solidFill>
                  <a:srgbClr val="FFFF00"/>
                </a:solidFill>
              </a:rPr>
              <a:t>A SLAVE NAMED </a:t>
            </a:r>
            <a:r>
              <a:rPr lang="en-US" sz="5600" dirty="0" err="1">
                <a:solidFill>
                  <a:srgbClr val="FFFF00"/>
                </a:solidFill>
              </a:rPr>
              <a:t>EDY</a:t>
            </a:r>
            <a:r>
              <a:rPr lang="en-US" sz="5600" dirty="0">
                <a:solidFill>
                  <a:srgbClr val="FFFF00"/>
                </a:solidFill>
              </a:rPr>
              <a:t> AND HER </a:t>
            </a:r>
            <a:r>
              <a:rPr lang="en-US" sz="5600" dirty="0" smtClean="0">
                <a:solidFill>
                  <a:srgbClr val="FFFF00"/>
                </a:solidFill>
              </a:rPr>
              <a:t> SON </a:t>
            </a:r>
            <a:r>
              <a:rPr lang="en-US" sz="5600" dirty="0">
                <a:solidFill>
                  <a:srgbClr val="FFFF00"/>
                </a:solidFill>
              </a:rPr>
              <a:t>NAMED GEORGE.</a:t>
            </a:r>
            <a:br>
              <a:rPr lang="en-US" sz="5600" dirty="0">
                <a:solidFill>
                  <a:srgbClr val="FFFF00"/>
                </a:solidFill>
              </a:rPr>
            </a:b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Record: 287 of 379 records Series: S213003 Volume - 004F Page - 00449 Item - 00 Date: 1813/10/15 Description: </a:t>
            </a:r>
            <a:r>
              <a:rPr lang="en-US" sz="5600" dirty="0" err="1"/>
              <a:t>CHANLATTE</a:t>
            </a:r>
            <a:r>
              <a:rPr lang="en-US" sz="5600" dirty="0"/>
              <a:t>, </a:t>
            </a:r>
            <a:r>
              <a:rPr lang="en-US" sz="5600" dirty="0" err="1"/>
              <a:t>HARRIETTE</a:t>
            </a:r>
            <a:r>
              <a:rPr lang="en-US" sz="5600" dirty="0"/>
              <a:t> </a:t>
            </a:r>
            <a:r>
              <a:rPr lang="en-US" sz="5600" dirty="0" err="1"/>
              <a:t>CAMEAN</a:t>
            </a:r>
            <a:r>
              <a:rPr lang="en-US" sz="5600" dirty="0"/>
              <a:t> TO ADEL </a:t>
            </a:r>
            <a:r>
              <a:rPr lang="en-US" sz="5600" dirty="0" err="1"/>
              <a:t>POINTIS</a:t>
            </a:r>
            <a:r>
              <a:rPr lang="en-US" sz="5600" dirty="0"/>
              <a:t> AND </a:t>
            </a:r>
            <a:r>
              <a:rPr lang="en-US" sz="5600" dirty="0" err="1"/>
              <a:t>LAFINE</a:t>
            </a:r>
            <a:r>
              <a:rPr lang="en-US" sz="5600" dirty="0"/>
              <a:t> CLEMENT, BILL OF SALE FOR A SLAVE NAMED </a:t>
            </a:r>
            <a:r>
              <a:rPr lang="en-US" sz="5600" dirty="0">
                <a:solidFill>
                  <a:srgbClr val="FFFF00"/>
                </a:solidFill>
              </a:rPr>
              <a:t>CHARLOTTE</a:t>
            </a:r>
            <a:r>
              <a:rPr lang="en-US" sz="5600" dirty="0"/>
              <a:t>, ABOUT </a:t>
            </a:r>
            <a:r>
              <a:rPr lang="en-US" sz="5600" dirty="0">
                <a:solidFill>
                  <a:srgbClr val="FFFF00"/>
                </a:solidFill>
              </a:rPr>
              <a:t>18 OR 19 </a:t>
            </a:r>
            <a:r>
              <a:rPr lang="en-US" sz="5600" dirty="0"/>
              <a:t>YEARS OF AGE.</a:t>
            </a:r>
            <a:br>
              <a:rPr lang="en-US" sz="5600" dirty="0"/>
            </a:b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Record: 227 of 272 records Series: S213003 Volume - 004I Page - 00400 Item - 00 Date: 1815/05/31 Description: DOUGLAS, JAMES TO JOHN WHITING, BILL OF SALE FOR A MALE SLAVE NAMED SANDY.</a:t>
            </a:r>
            <a:br>
              <a:rPr lang="en-US" sz="5600" dirty="0"/>
            </a:b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Record: 229 of 272 records Series: S213003 Volume - 004I Page - 00432 Item - 00 Date: 1815/07/05 Description: DOUGLAS, JAMES, ATTY. FOR PATRICK </a:t>
            </a:r>
            <a:r>
              <a:rPr lang="en-US" sz="5600" dirty="0" err="1"/>
              <a:t>MCDERMOT</a:t>
            </a:r>
            <a:r>
              <a:rPr lang="en-US" sz="5600" dirty="0"/>
              <a:t>, </a:t>
            </a:r>
            <a:r>
              <a:rPr lang="en-US" sz="5600" dirty="0" err="1"/>
              <a:t>ADMOR</a:t>
            </a:r>
            <a:r>
              <a:rPr lang="en-US" sz="5600" dirty="0"/>
              <a:t>. OF THOMAS LYNCH TO SAMUEL CROMWELL, BILL OF SALE FOR A SLAVE NAMED </a:t>
            </a:r>
            <a:r>
              <a:rPr lang="en-US" sz="5600" dirty="0" err="1"/>
              <a:t>POLLIDORE</a:t>
            </a:r>
            <a:r>
              <a:rPr lang="en-US" sz="5600" dirty="0"/>
              <a:t>.</a:t>
            </a:r>
            <a:br>
              <a:rPr lang="en-US" sz="5600" dirty="0"/>
            </a:b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Record: 230 of 272 records Series: S213003 Volume - 004I Page - 00435 Item - 00 Date: 1815/07/08 Description: KIRKPATRICK AND DOUGLAS TO DUNCAN LEITCH, BILL OF SALE FOR A SLAVE NAMED </a:t>
            </a:r>
            <a:r>
              <a:rPr lang="en-US" sz="5600" dirty="0">
                <a:solidFill>
                  <a:srgbClr val="FFFF00"/>
                </a:solidFill>
              </a:rPr>
              <a:t>JACK</a:t>
            </a:r>
            <a:r>
              <a:rPr lang="en-US" sz="5600" dirty="0"/>
              <a:t>, ABOUT </a:t>
            </a:r>
            <a:r>
              <a:rPr lang="en-US" sz="5600" dirty="0">
                <a:solidFill>
                  <a:srgbClr val="FFFF00"/>
                </a:solidFill>
              </a:rPr>
              <a:t>29 </a:t>
            </a:r>
            <a:r>
              <a:rPr lang="en-US" sz="5600" dirty="0"/>
              <a:t>YEARS OLD.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Sale Records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7847192" y="2343739"/>
            <a:ext cx="11430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2667000" y="2514600"/>
            <a:ext cx="11430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2209800" y="5257800"/>
            <a:ext cx="1143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562600" y="3276600"/>
            <a:ext cx="1143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6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458199" cy="4076253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/>
              <a:t>Dallas County Alabama</a:t>
            </a:r>
          </a:p>
          <a:p>
            <a:endParaRPr lang="en-US" sz="2200" dirty="0" smtClean="0"/>
          </a:p>
          <a:p>
            <a:r>
              <a:rPr lang="en-US" sz="2200" dirty="0" smtClean="0"/>
              <a:t>…I </a:t>
            </a:r>
            <a:r>
              <a:rPr lang="en-US" sz="2200" dirty="0"/>
              <a:t>give to my Daughters Louisa King Wife </a:t>
            </a:r>
            <a:r>
              <a:rPr lang="en-US" sz="2200" dirty="0" smtClean="0"/>
              <a:t>of Peyton </a:t>
            </a:r>
            <a:r>
              <a:rPr lang="en-US" sz="2200" dirty="0"/>
              <a:t>King and Elizabeth Mitchell the Widow of </a:t>
            </a:r>
            <a:r>
              <a:rPr lang="en-US" sz="2200" dirty="0" err="1"/>
              <a:t>A.J.D</a:t>
            </a:r>
            <a:r>
              <a:rPr lang="en-US" sz="2200" dirty="0"/>
              <a:t>. Mitchell</a:t>
            </a:r>
            <a:br>
              <a:rPr lang="en-US" sz="2200" dirty="0"/>
            </a:br>
            <a:r>
              <a:rPr lang="en-US" sz="2200" dirty="0" err="1"/>
              <a:t>Decd</a:t>
            </a:r>
            <a:r>
              <a:rPr lang="en-US" sz="2200" dirty="0"/>
              <a:t>, That is to say Man with a Woman and her six Children</a:t>
            </a:r>
            <a:br>
              <a:rPr lang="en-US" sz="2200" dirty="0"/>
            </a:br>
            <a:r>
              <a:rPr lang="en-US" sz="2200" dirty="0"/>
              <a:t>named as </a:t>
            </a:r>
            <a:r>
              <a:rPr lang="en-US" sz="2200" dirty="0">
                <a:solidFill>
                  <a:srgbClr val="FF0000"/>
                </a:solidFill>
              </a:rPr>
              <a:t>Collins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Charles</a:t>
            </a:r>
            <a:r>
              <a:rPr lang="en-US" sz="2200" dirty="0"/>
              <a:t>, [</a:t>
            </a:r>
            <a:r>
              <a:rPr lang="en-US" sz="2200" dirty="0" err="1">
                <a:solidFill>
                  <a:srgbClr val="FF0000"/>
                </a:solidFill>
              </a:rPr>
              <a:t>Crachs</a:t>
            </a:r>
            <a:r>
              <a:rPr lang="en-US" sz="2200" dirty="0"/>
              <a:t>?], </a:t>
            </a:r>
            <a:r>
              <a:rPr lang="en-US" sz="2200" dirty="0">
                <a:solidFill>
                  <a:srgbClr val="FF0000"/>
                </a:solidFill>
              </a:rPr>
              <a:t>Edward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Malinda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Duke</a:t>
            </a:r>
            <a:r>
              <a:rPr lang="en-US" sz="2200" dirty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William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Celia</a:t>
            </a:r>
            <a:r>
              <a:rPr lang="en-US" sz="2200" dirty="0" smtClean="0"/>
              <a:t> </a:t>
            </a:r>
            <a:r>
              <a:rPr lang="en-US" sz="2200" dirty="0"/>
              <a:t>and her two children </a:t>
            </a:r>
            <a:r>
              <a:rPr lang="en-US" sz="2200" dirty="0">
                <a:solidFill>
                  <a:srgbClr val="FF0000"/>
                </a:solidFill>
              </a:rPr>
              <a:t>Jordan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0000"/>
                </a:solidFill>
              </a:rPr>
              <a:t>James</a:t>
            </a:r>
            <a:r>
              <a:rPr lang="en-US" sz="2200" dirty="0"/>
              <a:t> a</a:t>
            </a:r>
            <a:br>
              <a:rPr lang="en-US" sz="2200" dirty="0"/>
            </a:br>
            <a:r>
              <a:rPr lang="en-US" sz="2200" dirty="0"/>
              <a:t>Woman named </a:t>
            </a:r>
            <a:r>
              <a:rPr lang="en-US" sz="2200" dirty="0">
                <a:solidFill>
                  <a:srgbClr val="FF0000"/>
                </a:solidFill>
              </a:rPr>
              <a:t>Mary</a:t>
            </a:r>
            <a:r>
              <a:rPr lang="en-US" sz="2200" dirty="0"/>
              <a:t>, a woman named </a:t>
            </a:r>
            <a:r>
              <a:rPr lang="en-US" sz="2200" dirty="0" smtClean="0">
                <a:solidFill>
                  <a:srgbClr val="FF0000"/>
                </a:solidFill>
              </a:rPr>
              <a:t>Lucy</a:t>
            </a:r>
            <a:r>
              <a:rPr lang="en-US" sz="2200" dirty="0" smtClean="0"/>
              <a:t>, </a:t>
            </a:r>
            <a:r>
              <a:rPr lang="en-US" sz="2200" dirty="0"/>
              <a:t>a Woman</a:t>
            </a:r>
            <a:br>
              <a:rPr lang="en-US" sz="2200" dirty="0"/>
            </a:br>
            <a:r>
              <a:rPr lang="en-US" sz="2200" dirty="0"/>
              <a:t>named </a:t>
            </a:r>
            <a:r>
              <a:rPr lang="en-US" sz="2200" dirty="0" smtClean="0">
                <a:solidFill>
                  <a:srgbClr val="FF0000"/>
                </a:solidFill>
              </a:rPr>
              <a:t>Mariah</a:t>
            </a:r>
            <a:r>
              <a:rPr lang="en-US" sz="2200" dirty="0" smtClean="0"/>
              <a:t>, </a:t>
            </a:r>
            <a:r>
              <a:rPr lang="en-US" sz="2200" dirty="0"/>
              <a:t>a Woman named </a:t>
            </a:r>
            <a:r>
              <a:rPr lang="en-US" sz="2200" dirty="0">
                <a:solidFill>
                  <a:srgbClr val="FF0000"/>
                </a:solidFill>
              </a:rPr>
              <a:t>Maria </a:t>
            </a:r>
            <a:r>
              <a:rPr lang="en-US" sz="2200" dirty="0" smtClean="0">
                <a:solidFill>
                  <a:srgbClr val="FF0000"/>
                </a:solidFill>
              </a:rPr>
              <a:t>Lucy</a:t>
            </a:r>
            <a:r>
              <a:rPr lang="en-US" sz="2200" dirty="0" smtClean="0"/>
              <a:t>, </a:t>
            </a:r>
            <a:r>
              <a:rPr lang="en-US" sz="2200" dirty="0"/>
              <a:t>a Woman</a:t>
            </a:r>
            <a:br>
              <a:rPr lang="en-US" sz="2200" dirty="0"/>
            </a:br>
            <a:r>
              <a:rPr lang="en-US" sz="2200" dirty="0"/>
              <a:t>named </a:t>
            </a:r>
            <a:r>
              <a:rPr lang="en-US" sz="2200" dirty="0" smtClean="0">
                <a:solidFill>
                  <a:srgbClr val="FF0000"/>
                </a:solidFill>
              </a:rPr>
              <a:t>Mariah</a:t>
            </a:r>
            <a:r>
              <a:rPr lang="en-US" sz="2200" dirty="0" smtClean="0"/>
              <a:t>, </a:t>
            </a:r>
            <a:r>
              <a:rPr lang="en-US" sz="2200" dirty="0"/>
              <a:t>a Woman named </a:t>
            </a:r>
            <a:r>
              <a:rPr lang="en-US" sz="2200" dirty="0" err="1">
                <a:solidFill>
                  <a:srgbClr val="FF0000"/>
                </a:solidFill>
              </a:rPr>
              <a:t>Charlette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- </a:t>
            </a:r>
            <a:r>
              <a:rPr lang="en-US" sz="2200" dirty="0" err="1">
                <a:solidFill>
                  <a:srgbClr val="FF0000"/>
                </a:solidFill>
              </a:rPr>
              <a:t>Wester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 man,</a:t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Isaach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 man, </a:t>
            </a:r>
            <a:r>
              <a:rPr lang="en-US" sz="2200" dirty="0">
                <a:solidFill>
                  <a:srgbClr val="FF0000"/>
                </a:solidFill>
              </a:rPr>
              <a:t>Toney</a:t>
            </a:r>
            <a:r>
              <a:rPr lang="en-US" sz="2200" dirty="0"/>
              <a:t> a man, </a:t>
            </a:r>
            <a:r>
              <a:rPr lang="en-US" sz="2200" dirty="0" err="1">
                <a:solidFill>
                  <a:srgbClr val="FF0000"/>
                </a:solidFill>
              </a:rPr>
              <a:t>Jocef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 boy, </a:t>
            </a:r>
            <a:r>
              <a:rPr lang="en-US" sz="2200" dirty="0">
                <a:solidFill>
                  <a:srgbClr val="FF0000"/>
                </a:solidFill>
              </a:rPr>
              <a:t>Little Wash </a:t>
            </a:r>
            <a:r>
              <a:rPr lang="en-US" sz="2200" dirty="0"/>
              <a:t>a</a:t>
            </a:r>
            <a:br>
              <a:rPr lang="en-US" sz="2200" dirty="0"/>
            </a:br>
            <a:r>
              <a:rPr lang="en-US" sz="2200" dirty="0"/>
              <a:t>boy, </a:t>
            </a:r>
            <a:r>
              <a:rPr lang="en-US" sz="2200" dirty="0">
                <a:solidFill>
                  <a:srgbClr val="FF0000"/>
                </a:solidFill>
              </a:rPr>
              <a:t>Littleton</a:t>
            </a:r>
            <a:r>
              <a:rPr lang="en-US" sz="2200" dirty="0"/>
              <a:t> a man, </a:t>
            </a:r>
            <a:r>
              <a:rPr lang="en-US" sz="2200" dirty="0">
                <a:solidFill>
                  <a:srgbClr val="FF0000"/>
                </a:solidFill>
              </a:rPr>
              <a:t>Martha</a:t>
            </a:r>
            <a:r>
              <a:rPr lang="en-US" sz="2200" dirty="0"/>
              <a:t> a Woman, </a:t>
            </a:r>
            <a:r>
              <a:rPr lang="en-US" sz="2200" dirty="0">
                <a:solidFill>
                  <a:srgbClr val="FF0000"/>
                </a:solidFill>
              </a:rPr>
              <a:t>Martin</a:t>
            </a:r>
            <a:r>
              <a:rPr lang="en-US" sz="2200" dirty="0"/>
              <a:t> a man,</a:t>
            </a:r>
            <a:br>
              <a:rPr lang="en-US" sz="2200" dirty="0"/>
            </a:br>
            <a:r>
              <a:rPr lang="en-US" sz="2200" dirty="0">
                <a:solidFill>
                  <a:srgbClr val="FF0000"/>
                </a:solidFill>
              </a:rPr>
              <a:t>John</a:t>
            </a:r>
            <a:r>
              <a:rPr lang="en-US" sz="2200" dirty="0"/>
              <a:t> a boy, </a:t>
            </a:r>
            <a:r>
              <a:rPr lang="en-US" sz="2200" dirty="0">
                <a:solidFill>
                  <a:srgbClr val="FF0000"/>
                </a:solidFill>
              </a:rPr>
              <a:t>Nelson</a:t>
            </a:r>
            <a:r>
              <a:rPr lang="en-US" sz="2200" dirty="0"/>
              <a:t> a </a:t>
            </a:r>
            <a:r>
              <a:rPr lang="en-US" sz="2200" dirty="0" smtClean="0"/>
              <a:t>small </a:t>
            </a:r>
            <a:r>
              <a:rPr lang="en-US" sz="2200" dirty="0"/>
              <a:t>boy, </a:t>
            </a:r>
            <a:r>
              <a:rPr lang="en-US" sz="2200" dirty="0" smtClean="0">
                <a:solidFill>
                  <a:srgbClr val="FF0000"/>
                </a:solidFill>
              </a:rPr>
              <a:t>Moses</a:t>
            </a:r>
            <a:r>
              <a:rPr lang="en-US" sz="2200" dirty="0" smtClean="0"/>
              <a:t> a </a:t>
            </a:r>
            <a:r>
              <a:rPr lang="en-US" sz="2200" dirty="0"/>
              <a:t>man and</a:t>
            </a:r>
            <a:br>
              <a:rPr lang="en-US" sz="2200" dirty="0"/>
            </a:br>
            <a:r>
              <a:rPr lang="en-US" sz="2200" dirty="0" err="1">
                <a:solidFill>
                  <a:srgbClr val="FF0000"/>
                </a:solidFill>
              </a:rPr>
              <a:t>Isham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 </a:t>
            </a:r>
            <a:r>
              <a:rPr lang="en-US" sz="2200" dirty="0" smtClean="0"/>
              <a:t>man….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Extract from the Will of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Anthony M. </a:t>
            </a:r>
            <a:r>
              <a:rPr lang="en-US" sz="4400" dirty="0" smtClean="0"/>
              <a:t>Minter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9690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2" grpId="1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Article 1, Section 9, </a:t>
            </a:r>
            <a:r>
              <a:rPr lang="en-US" sz="2800" dirty="0" smtClean="0"/>
              <a:t>of the Constitution Congress was </a:t>
            </a:r>
            <a:r>
              <a:rPr lang="en-US" sz="2800" dirty="0"/>
              <a:t>limited, expressly, from prohibiting the "Importation" of slaves, before 1808. </a:t>
            </a:r>
            <a:endParaRPr lang="en-US" sz="2800" dirty="0" smtClean="0"/>
          </a:p>
          <a:p>
            <a:r>
              <a:rPr lang="en-US" sz="2800" dirty="0" smtClean="0"/>
              <a:t>Congress, however, passed </a:t>
            </a:r>
            <a:r>
              <a:rPr lang="en-US" sz="2800" dirty="0"/>
              <a:t>a law </a:t>
            </a:r>
            <a:r>
              <a:rPr lang="en-US" sz="2800" dirty="0" smtClean="0"/>
              <a:t>that </a:t>
            </a:r>
            <a:r>
              <a:rPr lang="en-US" sz="2800" dirty="0"/>
              <a:t>became effective on January 1, 1808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That law prohibited </a:t>
            </a:r>
            <a:r>
              <a:rPr lang="en-US" sz="2800" dirty="0"/>
              <a:t>the importation of slaves into </a:t>
            </a:r>
            <a:r>
              <a:rPr lang="en-US" sz="2800" dirty="0" smtClean="0"/>
              <a:t>the </a:t>
            </a:r>
            <a:r>
              <a:rPr lang="en-US" sz="2800" dirty="0"/>
              <a:t>United States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56263" cy="1054250"/>
          </a:xfrm>
        </p:spPr>
        <p:txBody>
          <a:bodyPr/>
          <a:lstStyle/>
          <a:p>
            <a:r>
              <a:rPr lang="en-US" dirty="0" smtClean="0"/>
              <a:t>The Beginning of the End of Slavery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38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153400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Eli </a:t>
            </a:r>
            <a:r>
              <a:rPr lang="en-US" dirty="0"/>
              <a:t>Whitney’s cotton gin </a:t>
            </a:r>
            <a:r>
              <a:rPr lang="en-US" dirty="0" smtClean="0"/>
              <a:t>(1793) was </a:t>
            </a:r>
            <a:r>
              <a:rPr lang="en-US" dirty="0"/>
              <a:t>inexpensive enough for plantation owners in the South to </a:t>
            </a:r>
            <a:r>
              <a:rPr lang="en-US" dirty="0" smtClean="0"/>
              <a:t>purchase.</a:t>
            </a:r>
          </a:p>
          <a:p>
            <a:r>
              <a:rPr lang="en-US" dirty="0" smtClean="0"/>
              <a:t>This greatly increased the demand for &amp; value of slaves.</a:t>
            </a:r>
          </a:p>
          <a:p>
            <a:r>
              <a:rPr lang="en-US" dirty="0"/>
              <a:t>Virginia and Maryland </a:t>
            </a:r>
            <a:r>
              <a:rPr lang="en-US" dirty="0" smtClean="0"/>
              <a:t>had slaves </a:t>
            </a:r>
            <a:r>
              <a:rPr lang="en-US" dirty="0"/>
              <a:t>for their tobacco fields, but </a:t>
            </a:r>
            <a:r>
              <a:rPr lang="en-US" dirty="0" smtClean="0"/>
              <a:t>could make </a:t>
            </a:r>
            <a:r>
              <a:rPr lang="en-US" dirty="0"/>
              <a:t>money </a:t>
            </a:r>
            <a:r>
              <a:rPr lang="en-US" dirty="0" smtClean="0"/>
              <a:t>selling their slaves south.</a:t>
            </a:r>
          </a:p>
          <a:p>
            <a:r>
              <a:rPr lang="en-US" dirty="0" smtClean="0"/>
              <a:t>Over </a:t>
            </a:r>
            <a:r>
              <a:rPr lang="en-US" dirty="0"/>
              <a:t>1 million slaves </a:t>
            </a:r>
            <a:r>
              <a:rPr lang="en-US" dirty="0" smtClean="0"/>
              <a:t>were sold into </a:t>
            </a:r>
            <a:r>
              <a:rPr lang="en-US" dirty="0"/>
              <a:t>the Deep </a:t>
            </a:r>
            <a:r>
              <a:rPr lang="en-US" dirty="0" smtClean="0"/>
              <a:t>South</a:t>
            </a:r>
          </a:p>
          <a:p>
            <a:r>
              <a:rPr lang="en-US" dirty="0"/>
              <a:t>1820, Congress passed a stronger law to enforce the illegal importation of slaves from Africa making participation an act of piracy punishable by death.</a:t>
            </a:r>
          </a:p>
          <a:p>
            <a:r>
              <a:rPr lang="en-US" dirty="0" smtClean="0"/>
              <a:t>This led to exquisite record keeping by ship captains.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0156"/>
            <a:ext cx="8610600" cy="1054250"/>
          </a:xfrm>
        </p:spPr>
        <p:txBody>
          <a:bodyPr/>
          <a:lstStyle/>
          <a:p>
            <a:r>
              <a:rPr lang="en-US" sz="4800" dirty="0" smtClean="0"/>
              <a:t>A Million Slaves Sold South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26330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39953" cy="38778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This bit of history works greatly in favor of the African-American researcher.</a:t>
            </a:r>
          </a:p>
          <a:p>
            <a:r>
              <a:rPr lang="en-US" sz="3200" dirty="0" smtClean="0"/>
              <a:t> Keep those dates (1808 and 1820) in mind as you search for records.</a:t>
            </a:r>
          </a:p>
          <a:p>
            <a:r>
              <a:rPr lang="en-US" sz="3200" dirty="0" smtClean="0"/>
              <a:t> Now – an example record.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Dec 1840</a:t>
            </a:r>
          </a:p>
          <a:p>
            <a:r>
              <a:rPr lang="en-US" dirty="0" smtClean="0"/>
              <a:t>Ship Manifest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Virginia</a:t>
            </a:r>
          </a:p>
          <a:p>
            <a:r>
              <a:rPr lang="en-US" dirty="0" smtClean="0"/>
              <a:t>To</a:t>
            </a:r>
          </a:p>
          <a:p>
            <a:r>
              <a:rPr lang="en-US" dirty="0" smtClean="0"/>
              <a:t>New Orleans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5900"/>
            <a:ext cx="5588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5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Isabella Sanders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49494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68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8347"/>
            <a:ext cx="8229599" cy="3877815"/>
          </a:xfrm>
        </p:spPr>
        <p:txBody>
          <a:bodyPr/>
          <a:lstStyle/>
          <a:p>
            <a:r>
              <a:rPr lang="en-US" dirty="0" smtClean="0"/>
              <a:t>While most Africans in early America were slaves, many had been freed by the time of the American Revolution.</a:t>
            </a:r>
          </a:p>
          <a:p>
            <a:r>
              <a:rPr lang="en-US" dirty="0" smtClean="0"/>
              <a:t>Your chances of having one or more of these freed people somewhere in your linage is fairly significant.</a:t>
            </a:r>
          </a:p>
          <a:p>
            <a:r>
              <a:rPr lang="en-US" dirty="0" smtClean="0"/>
              <a:t>That makes it easier to trace them with pre-1870 census data.</a:t>
            </a:r>
          </a:p>
          <a:p>
            <a:r>
              <a:rPr lang="en-US" dirty="0" smtClean="0"/>
              <a:t>Here’s a “for instance.”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People of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8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John C. Weldon</a:t>
            </a:r>
          </a:p>
          <a:p>
            <a:r>
              <a:rPr lang="en-US" dirty="0" smtClean="0"/>
              <a:t>Prince William County</a:t>
            </a:r>
          </a:p>
          <a:p>
            <a:r>
              <a:rPr lang="en-US" dirty="0" smtClean="0"/>
              <a:t>Virginia</a:t>
            </a:r>
          </a:p>
          <a:p>
            <a:r>
              <a:rPr lang="en-US" dirty="0" smtClean="0"/>
              <a:t>To</a:t>
            </a:r>
          </a:p>
          <a:p>
            <a:r>
              <a:rPr lang="en-US" dirty="0" smtClean="0"/>
              <a:t>G. G. Noel</a:t>
            </a:r>
          </a:p>
          <a:p>
            <a:r>
              <a:rPr lang="en-US" dirty="0" smtClean="0"/>
              <a:t>New Orleans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28" y="2362200"/>
            <a:ext cx="37084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1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these are only a few of the records available.</a:t>
            </a:r>
          </a:p>
          <a:p>
            <a:r>
              <a:rPr lang="en-US" dirty="0" smtClean="0"/>
              <a:t>After researching numerous court records you will eventually arrive back at the debarkation of a slave ship.</a:t>
            </a:r>
          </a:p>
          <a:p>
            <a:r>
              <a:rPr lang="en-US" dirty="0" smtClean="0"/>
              <a:t>This leads to….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7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6463553" cy="3877815"/>
          </a:xfrm>
        </p:spPr>
        <p:txBody>
          <a:bodyPr/>
          <a:lstStyle/>
          <a:p>
            <a:r>
              <a:rPr lang="en-US" sz="3200" dirty="0" smtClean="0"/>
              <a:t> “We </a:t>
            </a:r>
            <a:r>
              <a:rPr lang="en-US" sz="3200" dirty="0"/>
              <a:t>don't have to just say that we are from Africa anymore, we can say 'I'm from Sierra Leone,' or 'I'm from Cameroon.'"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dirty="0" smtClean="0"/>
              <a:t>Dr. Rick Kittles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248347"/>
            <a:ext cx="8153400" cy="3877815"/>
          </a:xfrm>
        </p:spPr>
        <p:txBody>
          <a:bodyPr/>
          <a:lstStyle/>
          <a:p>
            <a:r>
              <a:rPr lang="en-US" dirty="0" smtClean="0"/>
              <a:t>As impossible as it may seem, modern DNA techniques can track Y DNA and </a:t>
            </a:r>
            <a:r>
              <a:rPr lang="en-US" dirty="0" err="1" smtClean="0"/>
              <a:t>mDNA</a:t>
            </a:r>
            <a:r>
              <a:rPr lang="en-US" dirty="0" smtClean="0"/>
              <a:t> back hundreds of years.</a:t>
            </a:r>
          </a:p>
          <a:p>
            <a:r>
              <a:rPr lang="en-US" dirty="0" smtClean="0"/>
              <a:t>There is at least one company that does that.</a:t>
            </a:r>
          </a:p>
          <a:p>
            <a:r>
              <a:rPr lang="en-US" dirty="0" smtClean="0"/>
              <a:t>It is a Washington D.C. company run by Dr. Rick Kittles</a:t>
            </a:r>
          </a:p>
          <a:p>
            <a:r>
              <a:rPr lang="en-US" dirty="0"/>
              <a:t>http://www.africanancestry.com/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400" dirty="0" smtClean="0"/>
              <a:t>Tracing back to your Ancestral Village in Africa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706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389" y="88750"/>
            <a:ext cx="7756263" cy="1054250"/>
          </a:xfrm>
        </p:spPr>
        <p:txBody>
          <a:bodyPr/>
          <a:lstStyle/>
          <a:p>
            <a:r>
              <a:rPr lang="en-US" sz="4800" dirty="0" smtClean="0"/>
              <a:t>Paternal &amp; Maternal Lines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" y="1219200"/>
            <a:ext cx="9171489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2514600" y="19050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4367921" y="13716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248400" y="10668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8001000" y="9144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552307" y="48006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4367921" y="53340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6248400" y="56388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8001000" y="57857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934200" y="1672472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934200" y="1934065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934200" y="2179555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934200" y="2514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934200" y="27432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934200" y="30480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934200" y="3276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934200" y="35941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934200" y="3854646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934200" y="41910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934200" y="4419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934200" y="4694941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934200" y="4954178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934200" y="532143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105400" y="2074682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105400" y="2621437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105400" y="31623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105400" y="3764699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105400" y="4304383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105400" y="4856243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3352800" y="2862606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3352800" y="4067796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756263" cy="1054250"/>
          </a:xfrm>
        </p:spPr>
        <p:txBody>
          <a:bodyPr/>
          <a:lstStyle/>
          <a:p>
            <a:r>
              <a:rPr lang="en-US" dirty="0" smtClean="0"/>
              <a:t>A Final Angle to Consider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5" b="100000" l="0" r="97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34036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642" y1="28996" x2="40107" y2="35316"/>
                        <a14:foregroundMark x1="57754" y1="36059" x2="62032" y2="39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1700"/>
            <a:ext cx="23749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77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“About </a:t>
            </a:r>
            <a:r>
              <a:rPr lang="en-US" dirty="0"/>
              <a:t>30% of black Americans who take DNA tests to determine their African lineage prove to be descended from Europeans on their father's </a:t>
            </a:r>
            <a:r>
              <a:rPr lang="en-US" dirty="0" smtClean="0"/>
              <a:t>side.”</a:t>
            </a:r>
          </a:p>
          <a:p>
            <a:pPr marL="411480" lvl="1" indent="0">
              <a:buNone/>
            </a:pPr>
            <a:r>
              <a:rPr lang="en-US" sz="1600" dirty="0" smtClean="0"/>
              <a:t>	 			</a:t>
            </a:r>
          </a:p>
          <a:p>
            <a:pPr marL="41148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Dr. Rick Kittles</a:t>
            </a:r>
          </a:p>
          <a:p>
            <a:pPr marL="411480" lvl="1" indent="0">
              <a:buNone/>
            </a:pPr>
            <a:r>
              <a:rPr lang="en-US" sz="1600" dirty="0" smtClean="0"/>
              <a:t>		 		Scientific Director </a:t>
            </a:r>
            <a:r>
              <a:rPr lang="en-US" sz="1600" dirty="0"/>
              <a:t>of African </a:t>
            </a:r>
            <a:r>
              <a:rPr lang="en-US" sz="1600" dirty="0" smtClean="0"/>
              <a:t>Ancestry</a:t>
            </a:r>
          </a:p>
          <a:p>
            <a:pPr marL="411480" lvl="1" indent="0">
              <a:buNone/>
            </a:pPr>
            <a:r>
              <a:rPr lang="en-US" sz="1600" dirty="0" smtClean="0"/>
              <a:t>		</a:t>
            </a:r>
          </a:p>
          <a:p>
            <a:pPr marL="411480" lvl="1" indent="0">
              <a:buNone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Another 2% carry Amerindian genes.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56263" cy="1054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About Mixed Blood?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7018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a European male ancestor on your paternal line - even twenty generations back – your lineage will show up as </a:t>
            </a:r>
            <a:r>
              <a:rPr lang="en-US" dirty="0"/>
              <a:t>European even </a:t>
            </a:r>
            <a:r>
              <a:rPr lang="en-US" dirty="0" smtClean="0"/>
              <a:t>though all your other ancestors are of African heritage.</a:t>
            </a:r>
          </a:p>
          <a:p>
            <a:r>
              <a:rPr lang="en-US" dirty="0" smtClean="0"/>
              <a:t>It can be very misleading.</a:t>
            </a:r>
          </a:p>
          <a:p>
            <a:r>
              <a:rPr lang="en-US" dirty="0" smtClean="0"/>
              <a:t>Do the hard stuff first.  Then use DNA to help sort out problems making connections.</a:t>
            </a:r>
          </a:p>
          <a:p>
            <a:r>
              <a:rPr lang="en-US" dirty="0" smtClean="0"/>
              <a:t>So, back to the hard stuff….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617" y="555587"/>
            <a:ext cx="7756263" cy="655163"/>
          </a:xfrm>
        </p:spPr>
        <p:txBody>
          <a:bodyPr/>
          <a:lstStyle/>
          <a:p>
            <a:r>
              <a:rPr lang="en-US" sz="4400" dirty="0" smtClean="0"/>
              <a:t>How Does That Affect DNA Testing?</a:t>
            </a:r>
            <a:endParaRPr lang="en-US" sz="4400" dirty="0"/>
          </a:p>
        </p:txBody>
      </p:sp>
      <p:sp>
        <p:nvSpPr>
          <p:cNvPr id="5" name="Right Arrow 4"/>
          <p:cNvSpPr/>
          <p:nvPr/>
        </p:nvSpPr>
        <p:spPr>
          <a:xfrm rot="7834107">
            <a:off x="7458480" y="312519"/>
            <a:ext cx="6096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3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r>
              <a:rPr lang="en-US" dirty="0" smtClean="0"/>
              <a:t>Heritage Quest</a:t>
            </a:r>
          </a:p>
          <a:p>
            <a:r>
              <a:rPr lang="en-US" dirty="0" smtClean="0"/>
              <a:t>Family Search</a:t>
            </a:r>
          </a:p>
          <a:p>
            <a:r>
              <a:rPr lang="en-US" dirty="0" smtClean="0"/>
              <a:t>Ancestry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  <a:latin typeface="Algerian" pitchFamily="82" charset="0"/>
              </a:rPr>
              <a:t>$</a:t>
            </a:r>
            <a:endParaRPr lang="en-US" sz="9600" dirty="0" smtClean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Three Places to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3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Right out there in the library.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Ancestry is FREE…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257800" y="3581400"/>
            <a:ext cx="2819400" cy="1905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0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Excerpt from 1790 Maryland Census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2705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5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8382000" cy="38778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Ultimately, the difference is in how slaves were enumerated.</a:t>
            </a:r>
          </a:p>
          <a:p>
            <a:r>
              <a:rPr lang="en-US" dirty="0" smtClean="0"/>
              <a:t>From 1870 forward there is no difference.</a:t>
            </a:r>
          </a:p>
          <a:p>
            <a:r>
              <a:rPr lang="en-US" dirty="0" smtClean="0"/>
              <a:t>From 1850 to 1860 you use Slave Schedules vs. Censuses.  And you have no slaves’ names.</a:t>
            </a:r>
          </a:p>
          <a:p>
            <a:r>
              <a:rPr lang="en-US" dirty="0" smtClean="0"/>
              <a:t>But this period is just like pre-1850 census research.</a:t>
            </a:r>
          </a:p>
          <a:p>
            <a:r>
              <a:rPr lang="en-US" dirty="0" smtClean="0"/>
              <a:t>Except the slave data is an order of magnitude better.</a:t>
            </a:r>
          </a:p>
          <a:p>
            <a:r>
              <a:rPr lang="en-US" dirty="0" smtClean="0"/>
              <a:t>Before 1850 the slave research is not significantly different.</a:t>
            </a:r>
          </a:p>
          <a:p>
            <a:r>
              <a:rPr lang="en-US" dirty="0" smtClean="0"/>
              <a:t>No one before 1850 was named except the Head of Household.</a:t>
            </a:r>
          </a:p>
          <a:p>
            <a:r>
              <a:rPr lang="en-US" dirty="0" smtClean="0"/>
              <a:t>And everyone had only an age bracket.</a:t>
            </a:r>
          </a:p>
          <a:p>
            <a:r>
              <a:rPr lang="en-US" dirty="0" smtClean="0"/>
              <a:t>Slaves included.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How is AA Census Research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53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evens out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752615"/>
              </p:ext>
            </p:extLst>
          </p:nvPr>
        </p:nvGraphicFramePr>
        <p:xfrm>
          <a:off x="1" y="2819400"/>
          <a:ext cx="9143999" cy="76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Worksheet" r:id="rId4" imgW="6675093" imgH="556200" progId="Excel.Sheet.8">
                  <p:embed/>
                </p:oleObj>
              </mc:Choice>
              <mc:Fallback>
                <p:oleObj name="Worksheet" r:id="rId4" imgW="6675093" imgH="556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2819400"/>
                        <a:ext cx="9143999" cy="76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 rot="16200000">
            <a:off x="386826" y="3848548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4224617" y="3845858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5361342" y="3848548"/>
            <a:ext cx="990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59556"/>
              </p:ext>
            </p:extLst>
          </p:nvPr>
        </p:nvGraphicFramePr>
        <p:xfrm>
          <a:off x="3810000" y="2286000"/>
          <a:ext cx="8305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Worksheet" r:id="rId7" imgW="2430764" imgH="556200" progId="Excel.Sheet.8">
                  <p:embed/>
                </p:oleObj>
              </mc:Choice>
              <mc:Fallback>
                <p:oleObj name="Worksheet" r:id="rId7" imgW="2430764" imgH="556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2286000"/>
                        <a:ext cx="830580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73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7689E-6 L 0.4118 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79 L 0.11771 0.00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0023 L 0.35295 -0.005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5177E-6 L -0.37222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-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514600"/>
            <a:ext cx="7745505" cy="3886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 you have a problem finding the slave owner’s name.</a:t>
            </a:r>
          </a:p>
          <a:p>
            <a:r>
              <a:rPr lang="en-US" dirty="0" smtClean="0"/>
              <a:t>Here you have a problem finding the wife’s father’s name.</a:t>
            </a:r>
          </a:p>
          <a:p>
            <a:r>
              <a:rPr lang="en-US" dirty="0" smtClean="0"/>
              <a:t>But, while the problem of slaves not being named on the slave schedules lasts 20 years past 1850, the slave records are more comprehensive.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80268"/>
              </p:ext>
            </p:extLst>
          </p:nvPr>
        </p:nvGraphicFramePr>
        <p:xfrm>
          <a:off x="401782" y="2251273"/>
          <a:ext cx="8305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Worksheet" r:id="rId4" imgW="2430764" imgH="556200" progId="Excel.Sheet.8">
                  <p:embed/>
                </p:oleObj>
              </mc:Choice>
              <mc:Fallback>
                <p:oleObj name="Worksheet" r:id="rId4" imgW="2430764" imgH="55620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82" y="2251273"/>
                        <a:ext cx="8305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3519557">
            <a:off x="353472" y="2491762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544740">
            <a:off x="3088907" y="1877200"/>
            <a:ext cx="11430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0191 -0.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So, for women, children and slaves before 1850 the censuses don’t list their names.</a:t>
            </a:r>
          </a:p>
          <a:p>
            <a:r>
              <a:rPr lang="en-US" dirty="0" smtClean="0"/>
              <a:t>For slaves in 1850 and 1860 the slave schedules still don’t list their names.</a:t>
            </a:r>
          </a:p>
          <a:p>
            <a:r>
              <a:rPr lang="en-US" dirty="0" smtClean="0"/>
              <a:t>This lack of names is a big problem for everyone when working backwards through the census data to match a person to a head of household or slave owner.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4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back to matching former slaves to a slave owner or, prior to 1850, a head of household.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comes at the transition from Slave to Free.</a:t>
            </a:r>
          </a:p>
          <a:p>
            <a:r>
              <a:rPr lang="en-US" dirty="0" smtClean="0"/>
              <a:t>Whether after the Civil War.</a:t>
            </a:r>
          </a:p>
          <a:p>
            <a:r>
              <a:rPr lang="en-US" dirty="0" smtClean="0"/>
              <a:t>Or earlier for Freedmen.</a:t>
            </a:r>
          </a:p>
          <a:p>
            <a:r>
              <a:rPr lang="en-US" dirty="0" smtClean="0"/>
              <a:t>And it’s a Bear.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70156"/>
            <a:ext cx="8458200" cy="1054250"/>
          </a:xfrm>
        </p:spPr>
        <p:txBody>
          <a:bodyPr/>
          <a:lstStyle/>
          <a:p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FFFF00"/>
                </a:solidFill>
              </a:rPr>
              <a:t>Transition </a:t>
            </a:r>
            <a:r>
              <a:rPr lang="en-US" sz="4800" dirty="0" smtClean="0"/>
              <a:t>Problem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72891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some point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have to figure out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who the last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slave owner was.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9395" y="2967335"/>
            <a:ext cx="6885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you do that?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65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is the way we have covered in the example of the </a:t>
            </a:r>
            <a:r>
              <a:rPr lang="en-US" dirty="0" err="1" smtClean="0"/>
              <a:t>Byrds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Assume the family took the slave owner’s name.</a:t>
            </a:r>
          </a:p>
          <a:p>
            <a:r>
              <a:rPr lang="en-US" dirty="0" smtClean="0"/>
              <a:t>This is probably the second easiest way.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dirty="0" smtClean="0"/>
              <a:t>There are many ways. Here are a few.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5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more difficult way is to locate sharecropper contracts in the county where your family was listed in the 1870 census.</a:t>
            </a:r>
          </a:p>
          <a:p>
            <a:r>
              <a:rPr lang="en-US" dirty="0" smtClean="0"/>
              <a:t>Because most freed slaves were poor, illiterate and fearful of the wide-spread violence after the war, they often stayed on the plantation for several years.</a:t>
            </a:r>
          </a:p>
          <a:p>
            <a:r>
              <a:rPr lang="en-US" dirty="0" smtClean="0"/>
              <a:t>They would contract for a particular section of land to farm and agreed to let the owner sell what they raised and give them half the profits.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97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another way is to look at White families listed near them in the 1870 census.</a:t>
            </a:r>
          </a:p>
          <a:p>
            <a:r>
              <a:rPr lang="en-US" dirty="0" smtClean="0"/>
              <a:t>Since they may not have </a:t>
            </a:r>
            <a:r>
              <a:rPr lang="en-US" dirty="0"/>
              <a:t>yet </a:t>
            </a:r>
            <a:r>
              <a:rPr lang="en-US" dirty="0" smtClean="0"/>
              <a:t>moved off of the old plantation they might be listed close to the former slave owner on the census.</a:t>
            </a:r>
          </a:p>
          <a:p>
            <a:r>
              <a:rPr lang="en-US" dirty="0" smtClean="0"/>
              <a:t>I have seen former slaves living with the former owner in the 1870 census.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Propinquity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6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family </a:t>
            </a:r>
            <a:r>
              <a:rPr lang="en-US" dirty="0"/>
              <a:t>lore passed down from generation to generation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have run across several </a:t>
            </a:r>
            <a:r>
              <a:rPr lang="en-US" dirty="0"/>
              <a:t>beginning African-American </a:t>
            </a:r>
            <a:r>
              <a:rPr lang="en-US" dirty="0" smtClean="0"/>
              <a:t>researchers who already knew the last slave owner’s name.</a:t>
            </a:r>
          </a:p>
          <a:p>
            <a:r>
              <a:rPr lang="en-US" dirty="0" smtClean="0"/>
              <a:t>They got it from elders or reunions or 2</a:t>
            </a:r>
            <a:r>
              <a:rPr lang="en-US" baseline="30000" dirty="0" smtClean="0"/>
              <a:t>nd</a:t>
            </a:r>
            <a:r>
              <a:rPr lang="en-US" dirty="0" smtClean="0"/>
              <a:t> cousins or where ever.</a:t>
            </a:r>
            <a:endParaRPr lang="en-US" b="1" dirty="0" smtClean="0"/>
          </a:p>
          <a:p>
            <a:r>
              <a:rPr lang="en-US" dirty="0" smtClean="0"/>
              <a:t>Family lore is usually quite accurate.</a:t>
            </a:r>
            <a:endParaRPr lang="en-US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Easiest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1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073" y="304800"/>
            <a:ext cx="7756263" cy="1054250"/>
          </a:xfrm>
        </p:spPr>
        <p:txBody>
          <a:bodyPr/>
          <a:lstStyle/>
          <a:p>
            <a:r>
              <a:rPr lang="en-US" dirty="0" smtClean="0"/>
              <a:t>Excerpt from 1790</a:t>
            </a:r>
            <a:br>
              <a:rPr lang="en-US" dirty="0" smtClean="0"/>
            </a:br>
            <a:r>
              <a:rPr lang="en-US" dirty="0" smtClean="0"/>
              <a:t>Charleston, SC Census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2895600"/>
            <a:ext cx="8812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08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some </a:t>
            </a:r>
            <a:r>
              <a:rPr lang="en-US" dirty="0" smtClean="0"/>
              <a:t>point, however, </a:t>
            </a:r>
            <a:r>
              <a:rPr lang="en-US" dirty="0"/>
              <a:t>you have to use courthouse records to verify you actually got the final slave owner right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have to do the same to match unnamed wives and children to a named head of household as well.</a:t>
            </a:r>
          </a:p>
          <a:p>
            <a:r>
              <a:rPr lang="en-US" dirty="0" smtClean="0"/>
              <a:t>And you use some of the same records – wills, contracts, etc. – but you also use slave records to match former slaves to a particular household.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9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8382000" cy="3877815"/>
          </a:xfrm>
        </p:spPr>
        <p:txBody>
          <a:bodyPr/>
          <a:lstStyle/>
          <a:p>
            <a:r>
              <a:rPr lang="en-US" dirty="0"/>
              <a:t>Early Free People of Color often had only first names.</a:t>
            </a:r>
          </a:p>
          <a:p>
            <a:r>
              <a:rPr lang="en-US" dirty="0" smtClean="0"/>
              <a:t>Large groups of families with the same last name may all be from the same slave owner and are unrelated.</a:t>
            </a:r>
          </a:p>
          <a:p>
            <a:r>
              <a:rPr lang="en-US" dirty="0" smtClean="0"/>
              <a:t>It’s not unheard of for a male to change his last name one or more times between 1870 and 1920.</a:t>
            </a:r>
          </a:p>
          <a:p>
            <a:r>
              <a:rPr lang="en-US" dirty="0" smtClean="0"/>
              <a:t>Having two race categories, </a:t>
            </a:r>
            <a:r>
              <a:rPr lang="en-US" dirty="0"/>
              <a:t>B and </a:t>
            </a:r>
            <a:r>
              <a:rPr lang="en-US" dirty="0" smtClean="0"/>
              <a:t>Mu, often greatly assists research.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54250"/>
          </a:xfrm>
        </p:spPr>
        <p:txBody>
          <a:bodyPr/>
          <a:lstStyle/>
          <a:p>
            <a:r>
              <a:rPr lang="en-US" dirty="0" smtClean="0"/>
              <a:t>Other Differences in AA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9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about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2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8686800" cy="387781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  </a:t>
            </a:r>
            <a:r>
              <a:rPr lang="en-US" sz="4400" dirty="0" smtClean="0"/>
              <a:t>It’s written down somewhere.</a:t>
            </a:r>
          </a:p>
          <a:p>
            <a:pPr algn="ctr"/>
            <a:r>
              <a:rPr lang="en-US" sz="4800" dirty="0" smtClean="0"/>
              <a:t>  </a:t>
            </a:r>
            <a:r>
              <a:rPr lang="en-US" sz="4400" dirty="0" smtClean="0"/>
              <a:t>You just have to find it.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682753" cy="862406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Just remember when you get discouraged….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749" y="533400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1"/>
            <a:ext cx="8610600" cy="50593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Collect family knowledge.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grandparents in censuses.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Track grandparents back to their parents.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Keep tracking generations as far </a:t>
            </a:r>
            <a:r>
              <a:rPr lang="en-US" dirty="0"/>
              <a:t>back </a:t>
            </a:r>
            <a:r>
              <a:rPr lang="en-US" dirty="0" smtClean="0"/>
              <a:t>as possible – usually 1870.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Access all of the data you have collected.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educated guess about state and county of last slave status – with slave holder’s name, if possible.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Match family to slave schedules in that county.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can’t find a match, go back to step 5.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to courthouse records for slaves’ names &amp; parents.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Research slave holder’s family to see where they came from.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Keep going back following wills and slave sales</a:t>
            </a:r>
            <a:r>
              <a:rPr lang="en-US" dirty="0"/>
              <a:t> </a:t>
            </a:r>
            <a:r>
              <a:rPr lang="en-US" dirty="0" smtClean="0"/>
              <a:t>adding generations as you go.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Debarkation from a slave ship marks end of research in 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248347"/>
            <a:ext cx="8382000" cy="387781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Talk to all your family members to see what they know.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Begin to complete your ancestry chart.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Learn to use all the various resources available.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/>
              <a:t>Don’t depend on one site, like </a:t>
            </a:r>
            <a:r>
              <a:rPr lang="en-US" u="sng" dirty="0">
                <a:solidFill>
                  <a:srgbClr val="FFFF00"/>
                </a:solidFill>
              </a:rPr>
              <a:t>Ancestry</a:t>
            </a:r>
            <a:r>
              <a:rPr lang="en-US" dirty="0"/>
              <a:t>, for all data</a:t>
            </a:r>
            <a:r>
              <a:rPr lang="en-US" dirty="0" smtClean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Search using all potential variations in a name.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When you get back into slave schedules, search for families not individuals.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Visit courthouses in the areas where your ancestors lived.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Attend WFGS to learn of new sites as they come on line.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dirty="0" smtClean="0"/>
              <a:t>Never give up.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09600"/>
            <a:ext cx="3307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01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25589</TotalTime>
  <Words>3970</Words>
  <Application>Microsoft Office PowerPoint</Application>
  <PresentationFormat>On-screen Show (4:3)</PresentationFormat>
  <Paragraphs>698</Paragraphs>
  <Slides>96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1_Hardcover</vt:lpstr>
      <vt:lpstr>Document</vt:lpstr>
      <vt:lpstr>Worksheet</vt:lpstr>
      <vt:lpstr>Finding Your African American Ancestors</vt:lpstr>
      <vt:lpstr>PowerPoint Presentation</vt:lpstr>
      <vt:lpstr>Why Do Genealogy?</vt:lpstr>
      <vt:lpstr>How Do You Get Started?</vt:lpstr>
      <vt:lpstr>Resources</vt:lpstr>
      <vt:lpstr>How Far Back Can You Go?</vt:lpstr>
      <vt:lpstr>Free People of Color</vt:lpstr>
      <vt:lpstr>Excerpt from 1790 Maryland Census</vt:lpstr>
      <vt:lpstr>Excerpt from 1790 Charleston, SC Census</vt:lpstr>
      <vt:lpstr>Starting The Family Tree</vt:lpstr>
      <vt:lpstr>The Census</vt:lpstr>
      <vt:lpstr>Census Takers</vt:lpstr>
      <vt:lpstr>So…</vt:lpstr>
      <vt:lpstr>Now we’re ready to trace some families</vt:lpstr>
      <vt:lpstr>James Williams</vt:lpstr>
      <vt:lpstr>A closer look</vt:lpstr>
      <vt:lpstr>Dropping back to 1910</vt:lpstr>
      <vt:lpstr>Pulling up a Death Certificate</vt:lpstr>
      <vt:lpstr>1935 Florida Census Molino, Escambia Co.</vt:lpstr>
      <vt:lpstr>So much for tracing forward in time.</vt:lpstr>
      <vt:lpstr>1900 Molino, FL</vt:lpstr>
      <vt:lpstr>Escambia County Marriage Records 1821  to 1900</vt:lpstr>
      <vt:lpstr>Gilbert Bird to Maria Bird License date Sept. 18, 1871</vt:lpstr>
      <vt:lpstr>Here is that 1900 census data again</vt:lpstr>
      <vt:lpstr>1885 Escambia Census</vt:lpstr>
      <vt:lpstr>Let’s go back even farther</vt:lpstr>
      <vt:lpstr>1880 Molino, FL</vt:lpstr>
      <vt:lpstr>PowerPoint Presentation</vt:lpstr>
      <vt:lpstr>Early Race Indicators</vt:lpstr>
      <vt:lpstr>B vs. M or Mu</vt:lpstr>
      <vt:lpstr>B vs. M or Mu</vt:lpstr>
      <vt:lpstr>What’s it all mean?</vt:lpstr>
      <vt:lpstr>Here’s 1885 vs 1880</vt:lpstr>
      <vt:lpstr>Back to 1885 again</vt:lpstr>
      <vt:lpstr>So, what does this mean?</vt:lpstr>
      <vt:lpstr>Here’s a Review</vt:lpstr>
      <vt:lpstr>BUT</vt:lpstr>
      <vt:lpstr>Checking Henry’s Marriage</vt:lpstr>
      <vt:lpstr>PowerPoint Presentation</vt:lpstr>
      <vt:lpstr>1870 Molino, FL</vt:lpstr>
      <vt:lpstr>Combining Clues</vt:lpstr>
      <vt:lpstr>Annie Byrd</vt:lpstr>
      <vt:lpstr>PowerPoint Presentation</vt:lpstr>
      <vt:lpstr>Going back to the Byrds</vt:lpstr>
      <vt:lpstr>Switching Gears</vt:lpstr>
      <vt:lpstr>Federal Slave Schedules</vt:lpstr>
      <vt:lpstr>PowerPoint Presentation</vt:lpstr>
      <vt:lpstr>Comparing 1860 Ages</vt:lpstr>
      <vt:lpstr>Well….</vt:lpstr>
      <vt:lpstr>Ah Ha!</vt:lpstr>
      <vt:lpstr>PowerPoint Presentation</vt:lpstr>
      <vt:lpstr>PowerPoint Presentation</vt:lpstr>
      <vt:lpstr>Nellie </vt:lpstr>
      <vt:lpstr>W. C. Bird</vt:lpstr>
      <vt:lpstr>Daniel Butler Bird</vt:lpstr>
      <vt:lpstr>IMPORTANT NOTICE</vt:lpstr>
      <vt:lpstr>Okay, back to the chase</vt:lpstr>
      <vt:lpstr>Review</vt:lpstr>
      <vt:lpstr>A Clue from a Church</vt:lpstr>
      <vt:lpstr>Also – in 1870 Miss.</vt:lpstr>
      <vt:lpstr>Gilbert Bird’s DC</vt:lpstr>
      <vt:lpstr>PowerPoint Presentation</vt:lpstr>
      <vt:lpstr>Slave Sale Records</vt:lpstr>
      <vt:lpstr>Extract from the Will of Anthony M. Minter</vt:lpstr>
      <vt:lpstr>The Beginning of the End of Slavery </vt:lpstr>
      <vt:lpstr>A Million Slaves Sold South</vt:lpstr>
      <vt:lpstr>PowerPoint Presentation</vt:lpstr>
      <vt:lpstr>PowerPoint Presentation</vt:lpstr>
      <vt:lpstr>Isabella Sanders</vt:lpstr>
      <vt:lpstr>PowerPoint Presentation</vt:lpstr>
      <vt:lpstr> </vt:lpstr>
      <vt:lpstr>DNA</vt:lpstr>
      <vt:lpstr>Tracing back to your Ancestral Village in Africa</vt:lpstr>
      <vt:lpstr>Paternal &amp; Maternal Lines</vt:lpstr>
      <vt:lpstr>A Final Angle to Consider</vt:lpstr>
      <vt:lpstr> What About Mixed Blood?</vt:lpstr>
      <vt:lpstr>How Does That Affect DNA Testing?</vt:lpstr>
      <vt:lpstr>Three Places to Start</vt:lpstr>
      <vt:lpstr>But Ancestry is FREE…</vt:lpstr>
      <vt:lpstr>How is AA Census Research Different?</vt:lpstr>
      <vt:lpstr>It all evens out</vt:lpstr>
      <vt:lpstr>PowerPoint Presentation</vt:lpstr>
      <vt:lpstr>PowerPoint Presentation</vt:lpstr>
      <vt:lpstr>PowerPoint Presentation</vt:lpstr>
      <vt:lpstr>The Transition Problem</vt:lpstr>
      <vt:lpstr>There are many ways. Here are a few.</vt:lpstr>
      <vt:lpstr>Contracts</vt:lpstr>
      <vt:lpstr>Propinquity</vt:lpstr>
      <vt:lpstr>The Easiest Way</vt:lpstr>
      <vt:lpstr>PowerPoint Presentation</vt:lpstr>
      <vt:lpstr>Other Differences in AA Research</vt:lpstr>
      <vt:lpstr>That’s about it</vt:lpstr>
      <vt:lpstr>Just remember when you get discouraged….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</dc:creator>
  <cp:lastModifiedBy>jerry</cp:lastModifiedBy>
  <cp:revision>815</cp:revision>
  <dcterms:created xsi:type="dcterms:W3CDTF">2010-12-31T14:43:02Z</dcterms:created>
  <dcterms:modified xsi:type="dcterms:W3CDTF">2011-10-06T03:29:41Z</dcterms:modified>
</cp:coreProperties>
</file>