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93"/>
  </p:notesMasterIdLst>
  <p:sldIdLst>
    <p:sldId id="256" r:id="rId2"/>
    <p:sldId id="354" r:id="rId3"/>
    <p:sldId id="353" r:id="rId4"/>
    <p:sldId id="344" r:id="rId5"/>
    <p:sldId id="345" r:id="rId6"/>
    <p:sldId id="342" r:id="rId7"/>
    <p:sldId id="341" r:id="rId8"/>
    <p:sldId id="349" r:id="rId9"/>
    <p:sldId id="352" r:id="rId10"/>
    <p:sldId id="350" r:id="rId11"/>
    <p:sldId id="351" r:id="rId12"/>
    <p:sldId id="355" r:id="rId13"/>
    <p:sldId id="257" r:id="rId14"/>
    <p:sldId id="346" r:id="rId15"/>
    <p:sldId id="347" r:id="rId16"/>
    <p:sldId id="34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363" r:id="rId41"/>
    <p:sldId id="271" r:id="rId42"/>
    <p:sldId id="285" r:id="rId43"/>
    <p:sldId id="286" r:id="rId44"/>
    <p:sldId id="287" r:id="rId45"/>
    <p:sldId id="288" r:id="rId46"/>
    <p:sldId id="289" r:id="rId47"/>
    <p:sldId id="290" r:id="rId48"/>
    <p:sldId id="366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364" r:id="rId57"/>
    <p:sldId id="299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7" r:id="rId66"/>
    <p:sldId id="316" r:id="rId67"/>
    <p:sldId id="319" r:id="rId68"/>
    <p:sldId id="320" r:id="rId69"/>
    <p:sldId id="367" r:id="rId70"/>
    <p:sldId id="324" r:id="rId71"/>
    <p:sldId id="325" r:id="rId72"/>
    <p:sldId id="330" r:id="rId73"/>
    <p:sldId id="326" r:id="rId74"/>
    <p:sldId id="327" r:id="rId75"/>
    <p:sldId id="331" r:id="rId76"/>
    <p:sldId id="335" r:id="rId77"/>
    <p:sldId id="336" r:id="rId78"/>
    <p:sldId id="322" r:id="rId79"/>
    <p:sldId id="356" r:id="rId80"/>
    <p:sldId id="337" r:id="rId81"/>
    <p:sldId id="338" r:id="rId82"/>
    <p:sldId id="318" r:id="rId83"/>
    <p:sldId id="300" r:id="rId84"/>
    <p:sldId id="301" r:id="rId85"/>
    <p:sldId id="302" r:id="rId86"/>
    <p:sldId id="303" r:id="rId87"/>
    <p:sldId id="304" r:id="rId88"/>
    <p:sldId id="305" r:id="rId89"/>
    <p:sldId id="340" r:id="rId90"/>
    <p:sldId id="307" r:id="rId91"/>
    <p:sldId id="315" r:id="rId9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1" autoAdjust="0"/>
  </p:normalViewPr>
  <p:slideViewPr>
    <p:cSldViewPr>
      <p:cViewPr varScale="1">
        <p:scale>
          <a:sx n="81" d="100"/>
          <a:sy n="81" d="100"/>
        </p:scale>
        <p:origin x="-149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0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9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0D92A-964B-4AA6-895A-0B5BA6E93D3D}" type="datetimeFigureOut">
              <a:rPr lang="en-US" smtClean="0"/>
              <a:t>1/24/2011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B89EC-27F6-4C96-86BE-85BCA30018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789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B89EC-27F6-4C96-86BE-85BCA30018B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645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B89EC-27F6-4C96-86BE-85BCA30018B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05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B89EC-27F6-4C96-86BE-85BCA30018BA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24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DE41F2-5EB3-409D-9DE9-17BD7FFD27B4}" type="datetime12">
              <a:rPr lang="en-US" smtClean="0"/>
              <a:t>2:26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3A41BB-32DA-4344-9915-3F1291E775B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15D0617A-1669-4326-8CDA-8A9005BF16D2}" type="datetime12">
              <a:rPr lang="en-US" smtClean="0"/>
              <a:t>2:26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A23A41BB-32DA-4344-9915-3F1291E775B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EEACBB26-41D3-49D5-A82C-7ED50D986507}" type="datetime12">
              <a:rPr lang="en-US" smtClean="0"/>
              <a:t>2:26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A23A41BB-32DA-4344-9915-3F1291E775B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5760" indent="-365760"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Char char=""/>
              <a:defRPr/>
            </a:lvl1pPr>
            <a:lvl2pPr marL="777240" indent="-365760"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Char char=""/>
              <a:defRPr/>
            </a:lvl2pPr>
            <a:lvl3pPr marL="1143000" indent="-365760"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Char char=""/>
              <a:defRPr/>
            </a:lvl3pPr>
            <a:lvl4pPr marL="1508760" indent="-320040"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Char char=""/>
              <a:defRPr/>
            </a:lvl4pPr>
            <a:lvl5pPr marL="1828800" indent="-320040"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Char char="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D320D36C-9B37-4E7E-BD42-17F1851D46DF}" type="datetime12">
              <a:rPr lang="en-US" smtClean="0"/>
              <a:t>2:26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A23A41BB-32DA-4344-9915-3F1291E775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D822F7D4-B8E0-4E60-9509-481CC191E996}" type="datetime12">
              <a:rPr lang="en-US" smtClean="0"/>
              <a:t>2:26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A23A41BB-32DA-4344-9915-3F1291E775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7EF48CDE-AF38-4F0D-BEE8-7F6C5EDCE36C}" type="datetime12">
              <a:rPr lang="en-US" smtClean="0"/>
              <a:t>2:26 PM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A23A41BB-32DA-4344-9915-3F1291E775B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B4E98FD1-9FBD-4FEB-B51C-F1C4D544829E}" type="datetime12">
              <a:rPr lang="en-US" smtClean="0"/>
              <a:t>2:26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A23A41BB-32DA-4344-9915-3F1291E775B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6C210E7E-2B54-4F31-B315-4146E04FAA34}" type="datetime12">
              <a:rPr lang="en-US" smtClean="0"/>
              <a:t>2:26 PM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A23A41BB-32DA-4344-9915-3F1291E775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479FA5F3-2F06-416F-9FD4-80295A1B32C2}" type="datetime12">
              <a:rPr lang="en-US" smtClean="0"/>
              <a:t>2:26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A23A41BB-32DA-4344-9915-3F1291E775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61E2133D-EBDD-45D2-AA77-1C7E22E6F3DF}" type="datetime12">
              <a:rPr lang="en-US" smtClean="0"/>
              <a:t>2:26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A23A41BB-32DA-4344-9915-3F1291E775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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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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tmp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tmp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tmp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tmp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tmp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Finding Ancestors</a:t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using the</a:t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Internet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en-US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by</a:t>
            </a:r>
          </a:p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Jerry Merritt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6633"/>
              </a:clrFrom>
              <a:clrTo>
                <a:srgbClr val="FF6633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657599"/>
            <a:ext cx="2362200" cy="2659957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22000"/>
              </a:clrFrom>
              <a:clrTo>
                <a:srgbClr val="E22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08234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32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2732" y="381000"/>
            <a:ext cx="7756263" cy="1054250"/>
          </a:xfrm>
        </p:spPr>
        <p:txBody>
          <a:bodyPr/>
          <a:lstStyle/>
          <a:p>
            <a:pPr algn="l"/>
            <a:r>
              <a:rPr lang="en-US" dirty="0" smtClean="0"/>
              <a:t>Paste the URL you want      to search into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73518"/>
            <a:ext cx="8796928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2457326">
            <a:off x="3059674" y="4441652"/>
            <a:ext cx="914400" cy="609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14400"/>
            <a:ext cx="2209800" cy="849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899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504825"/>
            <a:ext cx="8562975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990600" y="685800"/>
            <a:ext cx="11430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6200000">
            <a:off x="2362200" y="1810732"/>
            <a:ext cx="11430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87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about some Genealogy Sites to get us started?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514600"/>
            <a:ext cx="7745505" cy="3611562"/>
          </a:xfrm>
        </p:spPr>
        <p:txBody>
          <a:bodyPr/>
          <a:lstStyle/>
          <a:p>
            <a:r>
              <a:rPr lang="en-US" dirty="0" smtClean="0"/>
              <a:t>Heritage Quest</a:t>
            </a:r>
          </a:p>
          <a:p>
            <a:r>
              <a:rPr lang="en-US" dirty="0" smtClean="0"/>
              <a:t>Free access </a:t>
            </a:r>
            <a:r>
              <a:rPr lang="en-US" dirty="0"/>
              <a:t>with your library card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56263" cy="1054250"/>
          </a:xfrm>
        </p:spPr>
        <p:txBody>
          <a:bodyPr/>
          <a:lstStyle/>
          <a:p>
            <a:r>
              <a:rPr lang="en-US" dirty="0" smtClean="0"/>
              <a:t>Some Great Places to Begin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09800"/>
            <a:ext cx="1524000" cy="240030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321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56263" cy="1054250"/>
          </a:xfrm>
        </p:spPr>
        <p:txBody>
          <a:bodyPr/>
          <a:lstStyle/>
          <a:p>
            <a:r>
              <a:rPr lang="en-US" dirty="0" smtClean="0"/>
              <a:t>Begin by signing in at your Public Library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67" y="2209800"/>
            <a:ext cx="50228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 rot="10800000">
            <a:off x="4256988" y="5029200"/>
            <a:ext cx="565608" cy="762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98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3867" y="457200"/>
            <a:ext cx="7756263" cy="1054250"/>
          </a:xfrm>
        </p:spPr>
        <p:txBody>
          <a:bodyPr/>
          <a:lstStyle/>
          <a:p>
            <a:r>
              <a:rPr lang="en-US" dirty="0"/>
              <a:t>Begin by signing in at your Public Library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" y="2286000"/>
            <a:ext cx="753427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10800000">
            <a:off x="2971800" y="3429000"/>
            <a:ext cx="762001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22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3868" y="457200"/>
            <a:ext cx="7756263" cy="1054250"/>
          </a:xfrm>
        </p:spPr>
        <p:txBody>
          <a:bodyPr/>
          <a:lstStyle/>
          <a:p>
            <a:r>
              <a:rPr lang="en-US" dirty="0"/>
              <a:t>Begin by signing in at your Public Library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438400"/>
            <a:ext cx="75057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29200" y="4038600"/>
            <a:ext cx="2133600" cy="3810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98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590800"/>
            <a:ext cx="6722317" cy="272027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Then make this a Favorite</a:t>
            </a:r>
            <a:endParaRPr lang="en-US" sz="4800" dirty="0"/>
          </a:p>
        </p:txBody>
      </p:sp>
      <p:sp>
        <p:nvSpPr>
          <p:cNvPr id="2" name="Bent Arrow 1"/>
          <p:cNvSpPr/>
          <p:nvPr/>
        </p:nvSpPr>
        <p:spPr>
          <a:xfrm>
            <a:off x="1964575" y="4267200"/>
            <a:ext cx="457200" cy="609600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0441" y="4243142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1234 5678 90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28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146" y="2247900"/>
            <a:ext cx="5085708" cy="38782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Census Search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 rot="10800000">
            <a:off x="990600" y="2743200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46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4" y="0"/>
            <a:ext cx="9118076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 rot="16200000">
            <a:off x="3154680" y="1510284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211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 on a few simple tips and tricks to maximize your chances of finding what you are looking for.</a:t>
            </a:r>
          </a:p>
          <a:p>
            <a:endParaRPr lang="en-US" dirty="0" smtClean="0"/>
          </a:p>
          <a:p>
            <a:r>
              <a:rPr lang="en-US" dirty="0" smtClean="0"/>
              <a:t>Show search techniques useful in getting the most out of commonly used genealogy research sites.</a:t>
            </a:r>
          </a:p>
          <a:p>
            <a:endParaRPr lang="en-US" dirty="0" smtClean="0"/>
          </a:p>
          <a:p>
            <a:r>
              <a:rPr lang="en-US" dirty="0" smtClean="0"/>
              <a:t>Offer some actual examples of how volunteers in the </a:t>
            </a:r>
            <a:r>
              <a:rPr lang="en-US" dirty="0" err="1" smtClean="0"/>
              <a:t>WFGL</a:t>
            </a:r>
            <a:r>
              <a:rPr lang="en-US" dirty="0" smtClean="0"/>
              <a:t> solved longstanding family history problems.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43200" y="539396"/>
            <a:ext cx="3634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Objectives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4003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692" y="2362200"/>
            <a:ext cx="5909788" cy="3733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Box Close-up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79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by First Name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678" y="1676400"/>
            <a:ext cx="6135355" cy="46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33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38400"/>
            <a:ext cx="7651017" cy="269741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39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90800"/>
            <a:ext cx="8510519" cy="219446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823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86000"/>
            <a:ext cx="5558948" cy="42011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Wm. Mason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813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Right Arrow 1"/>
          <p:cNvSpPr/>
          <p:nvPr/>
        </p:nvSpPr>
        <p:spPr>
          <a:xfrm>
            <a:off x="40064" y="3775042"/>
            <a:ext cx="457200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84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86000"/>
            <a:ext cx="5482748" cy="417787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56263" cy="1054250"/>
          </a:xfrm>
        </p:spPr>
        <p:txBody>
          <a:bodyPr/>
          <a:lstStyle/>
          <a:p>
            <a:r>
              <a:rPr lang="en-US" dirty="0" smtClean="0"/>
              <a:t>No-name Search for </a:t>
            </a:r>
            <a:r>
              <a:rPr lang="en-US" dirty="0" err="1" smtClean="0">
                <a:solidFill>
                  <a:srgbClr val="FFFF00"/>
                </a:solidFill>
              </a:rPr>
              <a:t>Stefen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Awlchenne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 rot="10800000">
            <a:off x="990600" y="4038600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 rot="10800000">
            <a:off x="990600" y="4572000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 rot="10800000">
            <a:off x="990600" y="5334000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32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90800"/>
            <a:ext cx="7434734" cy="1219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212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38400"/>
            <a:ext cx="7131341" cy="39131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56263" cy="1054250"/>
          </a:xfrm>
        </p:spPr>
        <p:txBody>
          <a:bodyPr/>
          <a:lstStyle/>
          <a:p>
            <a:r>
              <a:rPr lang="en-US" sz="4400" dirty="0" smtClean="0"/>
              <a:t>Search Alphabetical Surnames for a Close Match</a:t>
            </a:r>
            <a:endParaRPr lang="en-US" sz="4400" dirty="0"/>
          </a:p>
        </p:txBody>
      </p:sp>
      <p:sp>
        <p:nvSpPr>
          <p:cNvPr id="2" name="Right Arrow 1"/>
          <p:cNvSpPr/>
          <p:nvPr/>
        </p:nvSpPr>
        <p:spPr>
          <a:xfrm>
            <a:off x="304800" y="3657600"/>
            <a:ext cx="609600" cy="685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597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86000"/>
            <a:ext cx="5423891" cy="414559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All-Census Search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 rot="10800000">
            <a:off x="2286000" y="3962400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5486400" y="4114800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294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we normally think of researching family history using genealogy sites…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56263" cy="1054250"/>
          </a:xfrm>
        </p:spPr>
        <p:txBody>
          <a:bodyPr/>
          <a:lstStyle/>
          <a:p>
            <a:r>
              <a:rPr lang="en-US" dirty="0" smtClean="0"/>
              <a:t>First – a few simple</a:t>
            </a:r>
            <a:br>
              <a:rPr lang="en-US" dirty="0" smtClean="0"/>
            </a:br>
            <a:r>
              <a:rPr lang="en-US" dirty="0" smtClean="0"/>
              <a:t>Tips &amp; Tricks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40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33600"/>
            <a:ext cx="7275731" cy="32766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0800000">
            <a:off x="152400" y="3287268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07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38400"/>
            <a:ext cx="6799498" cy="365025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Sort Menu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 rot="19659751">
            <a:off x="7826146" y="2052899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674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the List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67000"/>
            <a:ext cx="3116399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831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95600"/>
            <a:ext cx="6744755" cy="3276600"/>
          </a:xfrm>
        </p:spPr>
      </p:pic>
      <p:sp>
        <p:nvSpPr>
          <p:cNvPr id="3" name="Left Arrow 2"/>
          <p:cNvSpPr/>
          <p:nvPr/>
        </p:nvSpPr>
        <p:spPr>
          <a:xfrm rot="16200000">
            <a:off x="5225796" y="2837688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48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“smart” name search</a:t>
            </a:r>
          </a:p>
          <a:p>
            <a:pPr lvl="1"/>
            <a:r>
              <a:rPr lang="en-US" dirty="0" smtClean="0"/>
              <a:t>If you want Smith and the census has Smyth…</a:t>
            </a:r>
          </a:p>
          <a:p>
            <a:r>
              <a:rPr lang="en-US" dirty="0" smtClean="0"/>
              <a:t>Only head of household listed except in 1880</a:t>
            </a:r>
          </a:p>
          <a:p>
            <a:r>
              <a:rPr lang="en-US" dirty="0" smtClean="0"/>
              <a:t>No 1830, 1840 or 1850 census search</a:t>
            </a:r>
          </a:p>
          <a:p>
            <a:r>
              <a:rPr lang="en-US" dirty="0" smtClean="0"/>
              <a:t>But, you can still </a:t>
            </a:r>
            <a:r>
              <a:rPr lang="en-US" dirty="0" smtClean="0">
                <a:solidFill>
                  <a:srgbClr val="FFFF00"/>
                </a:solidFill>
              </a:rPr>
              <a:t>Browse</a:t>
            </a:r>
            <a:r>
              <a:rPr lang="en-US" dirty="0" smtClean="0"/>
              <a:t> those censuses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HQ Limitations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847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15" y="2838174"/>
            <a:ext cx="6111770" cy="269771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 rot="3047157">
            <a:off x="4122623" y="3718911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399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667000"/>
            <a:ext cx="6434461" cy="315112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59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663799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>
          <a:xfrm rot="10800000">
            <a:off x="3352800" y="3733800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693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38400"/>
            <a:ext cx="5917768" cy="316224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920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438400"/>
            <a:ext cx="5112393" cy="4038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298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forget Google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2590800"/>
            <a:ext cx="808672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7512770" y="3815548"/>
            <a:ext cx="838200" cy="69056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55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So, now you have your family lineage all wired together except for….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09800"/>
            <a:ext cx="7698069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25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514600"/>
            <a:ext cx="7745505" cy="3611562"/>
          </a:xfrm>
        </p:spPr>
        <p:txBody>
          <a:bodyPr/>
          <a:lstStyle/>
          <a:p>
            <a:r>
              <a:rPr lang="en-US" dirty="0" smtClean="0"/>
              <a:t>Heritage Quest</a:t>
            </a:r>
          </a:p>
          <a:p>
            <a:r>
              <a:rPr lang="en-US" dirty="0" smtClean="0"/>
              <a:t>Family Search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56263" cy="1054250"/>
          </a:xfrm>
        </p:spPr>
        <p:txBody>
          <a:bodyPr/>
          <a:lstStyle/>
          <a:p>
            <a:r>
              <a:rPr lang="en-US" dirty="0" smtClean="0"/>
              <a:t>Some More Great Places to Begin</a:t>
            </a:r>
            <a:endParaRPr lang="en-US" dirty="0"/>
          </a:p>
        </p:txBody>
      </p:sp>
      <p:pic>
        <p:nvPicPr>
          <p:cNvPr id="6147" name="Picture 3" descr="C:\Users\jerry\Documents\Clipart\oa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43325"/>
            <a:ext cx="4429125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70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33400"/>
            <a:ext cx="4724400" cy="572758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 rot="3047157">
            <a:off x="3360624" y="6004911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286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400"/>
            <a:ext cx="8839201" cy="6553200"/>
          </a:xfrm>
        </p:spPr>
      </p:pic>
    </p:spTree>
    <p:extLst>
      <p:ext uri="{BB962C8B-B14F-4D97-AF65-F5344CB8AC3E}">
        <p14:creationId xmlns:p14="http://schemas.microsoft.com/office/powerpoint/2010/main" val="1666068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48" y="2510486"/>
            <a:ext cx="5349704" cy="335309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 rot="8957564">
            <a:off x="1121946" y="3187637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305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438400"/>
            <a:ext cx="5918329" cy="407320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 rot="10800000">
            <a:off x="685800" y="4953000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 rot="10800000">
            <a:off x="657520" y="2362200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61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93" y="2579072"/>
            <a:ext cx="7308214" cy="321591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 rot="19219097">
            <a:off x="4766414" y="2542539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56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419599" cy="64033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15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Pilot</a:t>
            </a:r>
            <a:r>
              <a:rPr lang="en-US" dirty="0"/>
              <a:t> site and </a:t>
            </a:r>
            <a:r>
              <a:rPr lang="en-US" dirty="0">
                <a:solidFill>
                  <a:srgbClr val="FFFF00"/>
                </a:solidFill>
              </a:rPr>
              <a:t>Beta</a:t>
            </a:r>
            <a:r>
              <a:rPr lang="en-US" dirty="0"/>
              <a:t> site have the 1850-1920 censuses with all-name indexes.</a:t>
            </a:r>
          </a:p>
          <a:p>
            <a:r>
              <a:rPr lang="en-US" dirty="0"/>
              <a:t>Just scroll down to </a:t>
            </a:r>
            <a:r>
              <a:rPr lang="en-US" u="sng" dirty="0">
                <a:solidFill>
                  <a:srgbClr val="FFFF00"/>
                </a:solidFill>
              </a:rPr>
              <a:t>United States </a:t>
            </a:r>
            <a:r>
              <a:rPr lang="en-US" dirty="0"/>
              <a:t>on the list of offerings where we looked up the Florida Death Certificate.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BTW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919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514600"/>
            <a:ext cx="7745505" cy="3611562"/>
          </a:xfrm>
        </p:spPr>
        <p:txBody>
          <a:bodyPr/>
          <a:lstStyle/>
          <a:p>
            <a:r>
              <a:rPr lang="en-US" dirty="0" smtClean="0"/>
              <a:t>Heritage Quest</a:t>
            </a:r>
          </a:p>
          <a:p>
            <a:r>
              <a:rPr lang="en-US" dirty="0" smtClean="0"/>
              <a:t>Family Search</a:t>
            </a:r>
          </a:p>
          <a:p>
            <a:r>
              <a:rPr lang="en-US" dirty="0" err="1" smtClean="0"/>
              <a:t>Rootsweb’s</a:t>
            </a:r>
            <a:r>
              <a:rPr lang="en-US" dirty="0" smtClean="0"/>
              <a:t> </a:t>
            </a:r>
            <a:r>
              <a:rPr lang="en-US" dirty="0" err="1" smtClean="0"/>
              <a:t>WorldConnect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56263" cy="1054250"/>
          </a:xfrm>
        </p:spPr>
        <p:txBody>
          <a:bodyPr/>
          <a:lstStyle/>
          <a:p>
            <a:r>
              <a:rPr lang="en-US" dirty="0" smtClean="0"/>
              <a:t>Some More Great Places to Begin</a:t>
            </a:r>
            <a:endParaRPr lang="en-US" dirty="0"/>
          </a:p>
        </p:txBody>
      </p:sp>
      <p:pic>
        <p:nvPicPr>
          <p:cNvPr id="7180" name="Picture 12" descr="C:\Users\jerry\Documents\Clipani\EarthAniWithHuriSlow0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90487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442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1122" y="381000"/>
            <a:ext cx="7756263" cy="1054250"/>
          </a:xfrm>
        </p:spPr>
        <p:txBody>
          <a:bodyPr/>
          <a:lstStyle/>
          <a:p>
            <a:r>
              <a:rPr lang="en-US" dirty="0" smtClean="0"/>
              <a:t>Make the </a:t>
            </a:r>
            <a:r>
              <a:rPr lang="en-US" i="1" u="sng" dirty="0" smtClean="0">
                <a:solidFill>
                  <a:srgbClr val="FFFF00"/>
                </a:solidFill>
              </a:rPr>
              <a:t>Advanced</a:t>
            </a:r>
            <a:r>
              <a:rPr lang="en-US" dirty="0" smtClean="0"/>
              <a:t> Page your Homepage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8264109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671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05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19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837" y="2579072"/>
            <a:ext cx="5136325" cy="321591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WorldConnect</a:t>
            </a:r>
            <a:r>
              <a:rPr lang="en-US" dirty="0" smtClean="0"/>
              <a:t>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27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4600"/>
            <a:ext cx="7747000" cy="384574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5-Point Star 1"/>
          <p:cNvSpPr/>
          <p:nvPr/>
        </p:nvSpPr>
        <p:spPr>
          <a:xfrm>
            <a:off x="228600" y="3733800"/>
            <a:ext cx="3810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31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81" y="1700770"/>
            <a:ext cx="8052219" cy="442539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jerry\Documents\Clipani\pointinghan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31" y="1714991"/>
            <a:ext cx="523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583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77" y="1474300"/>
            <a:ext cx="7910246" cy="3909399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3047157">
            <a:off x="5265625" y="1966311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42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270" y="2247900"/>
            <a:ext cx="5475459" cy="38782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9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you’d like to get to 				      know them a little better.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56263" cy="1054250"/>
          </a:xfrm>
        </p:spPr>
        <p:txBody>
          <a:bodyPr/>
          <a:lstStyle/>
          <a:p>
            <a:r>
              <a:rPr lang="en-US" dirty="0" smtClean="0"/>
              <a:t>So now you’ve found that missing ancestor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495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514600"/>
            <a:ext cx="7745505" cy="3611562"/>
          </a:xfrm>
        </p:spPr>
        <p:txBody>
          <a:bodyPr/>
          <a:lstStyle/>
          <a:p>
            <a:r>
              <a:rPr lang="en-US" dirty="0" smtClean="0"/>
              <a:t>Heritage Quest</a:t>
            </a:r>
          </a:p>
          <a:p>
            <a:r>
              <a:rPr lang="en-US" dirty="0" smtClean="0"/>
              <a:t>Family Search</a:t>
            </a:r>
          </a:p>
          <a:p>
            <a:r>
              <a:rPr lang="en-US" dirty="0" err="1" smtClean="0"/>
              <a:t>Rootsweb’s</a:t>
            </a:r>
            <a:r>
              <a:rPr lang="en-US" dirty="0" smtClean="0"/>
              <a:t> </a:t>
            </a:r>
            <a:r>
              <a:rPr lang="en-US" dirty="0" err="1" smtClean="0"/>
              <a:t>WorldConnect</a:t>
            </a:r>
            <a:endParaRPr lang="en-US" dirty="0" smtClean="0"/>
          </a:p>
          <a:p>
            <a:r>
              <a:rPr lang="en-US" dirty="0" smtClean="0"/>
              <a:t>Ancestry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56263" cy="1054250"/>
          </a:xfrm>
        </p:spPr>
        <p:txBody>
          <a:bodyPr/>
          <a:lstStyle/>
          <a:p>
            <a:r>
              <a:rPr lang="en-US" dirty="0" smtClean="0"/>
              <a:t>Even More Great Places to Begin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038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1" y="2248347"/>
            <a:ext cx="8001000" cy="3877815"/>
          </a:xfrm>
        </p:spPr>
        <p:txBody>
          <a:bodyPr/>
          <a:lstStyle/>
          <a:p>
            <a:r>
              <a:rPr lang="en-US" dirty="0" smtClean="0"/>
              <a:t>A story from slave days</a:t>
            </a:r>
          </a:p>
          <a:p>
            <a:r>
              <a:rPr lang="en-US" dirty="0" smtClean="0"/>
              <a:t>Richard Winston’s mother was named Adeline</a:t>
            </a:r>
          </a:p>
          <a:p>
            <a:r>
              <a:rPr lang="en-US" dirty="0" smtClean="0"/>
              <a:t>Adeline was a 16 year old slave when she had Richard</a:t>
            </a:r>
          </a:p>
          <a:p>
            <a:r>
              <a:rPr lang="en-US" dirty="0" smtClean="0"/>
              <a:t>Richard’s father was a slave owner</a:t>
            </a:r>
          </a:p>
          <a:p>
            <a:r>
              <a:rPr lang="en-US" dirty="0" smtClean="0"/>
              <a:t>Richard was very light-</a:t>
            </a:r>
            <a:r>
              <a:rPr lang="en-US" dirty="0" err="1" smtClean="0"/>
              <a:t>complected</a:t>
            </a:r>
            <a:r>
              <a:rPr lang="en-US" dirty="0" smtClean="0"/>
              <a:t> – almost white</a:t>
            </a:r>
          </a:p>
          <a:p>
            <a:r>
              <a:rPr lang="en-US" dirty="0" smtClean="0"/>
              <a:t>Richard was born in Shelby County, TN about 1860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Tracing oral traditions passed down for 150 years</a:t>
            </a:r>
            <a:br>
              <a:rPr lang="en-US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56909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1860 Slave Schedule of Shelby County, TN</a:t>
            </a:r>
            <a:endParaRPr lang="en-U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01719"/>
            <a:ext cx="7821592" cy="364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 rot="5400000">
            <a:off x="2552700" y="3619500"/>
            <a:ext cx="6096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93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databases totally accessible via Google.</a:t>
            </a:r>
          </a:p>
          <a:p>
            <a:r>
              <a:rPr lang="en-US" dirty="0" smtClean="0"/>
              <a:t>Search for both </a:t>
            </a:r>
            <a:r>
              <a:rPr lang="en-US" dirty="0" smtClean="0">
                <a:solidFill>
                  <a:srgbClr val="FFFF00"/>
                </a:solidFill>
              </a:rPr>
              <a:t>First and Last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rgbClr val="FFFF00"/>
                </a:solidFill>
              </a:rPr>
              <a:t>Last and First</a:t>
            </a:r>
            <a:r>
              <a:rPr lang="en-US" dirty="0" smtClean="0"/>
              <a:t>:</a:t>
            </a:r>
          </a:p>
          <a:p>
            <a:r>
              <a:rPr lang="en-US" i="1" dirty="0" smtClean="0"/>
              <a:t>e.g. </a:t>
            </a:r>
            <a:r>
              <a:rPr lang="en-US" dirty="0" smtClean="0"/>
              <a:t>Isaiah Huston &amp; Huston Isaiah.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Last-First</a:t>
            </a:r>
            <a:r>
              <a:rPr lang="en-US" dirty="0" smtClean="0"/>
              <a:t> is even more powerful because if Isaiah was listed as Isaiah R. Huston the </a:t>
            </a:r>
            <a:r>
              <a:rPr lang="en-US" dirty="0" smtClean="0">
                <a:solidFill>
                  <a:srgbClr val="FFFF00"/>
                </a:solidFill>
              </a:rPr>
              <a:t>First-Last</a:t>
            </a:r>
            <a:r>
              <a:rPr lang="en-US" dirty="0" smtClean="0"/>
              <a:t> search would miss him.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56263" cy="1054250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dirty="0" smtClean="0">
                <a:solidFill>
                  <a:srgbClr val="FFFF00"/>
                </a:solidFill>
              </a:rPr>
              <a:t>First and Last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rgbClr val="FFFF00"/>
                </a:solidFill>
              </a:rPr>
              <a:t>Last and First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8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Zooming in on </a:t>
            </a:r>
            <a:r>
              <a:rPr lang="en-US" sz="4800" dirty="0" err="1" smtClean="0"/>
              <a:t>B.Y</a:t>
            </a:r>
            <a:r>
              <a:rPr lang="en-US" sz="4800" dirty="0" smtClean="0"/>
              <a:t>. Winston</a:t>
            </a:r>
            <a:endParaRPr lang="en-US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72" y="2209800"/>
            <a:ext cx="7326923" cy="4191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  <p:sp>
        <p:nvSpPr>
          <p:cNvPr id="4" name="Right Arrow 3"/>
          <p:cNvSpPr/>
          <p:nvPr/>
        </p:nvSpPr>
        <p:spPr>
          <a:xfrm>
            <a:off x="3124200" y="5181600"/>
            <a:ext cx="990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124200" y="6006838"/>
            <a:ext cx="990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6172200" y="5181601"/>
            <a:ext cx="990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21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Going back to </a:t>
            </a:r>
            <a:r>
              <a:rPr lang="en-US" dirty="0" err="1" smtClean="0"/>
              <a:t>WorldConnect</a:t>
            </a:r>
            <a:r>
              <a:rPr lang="en-US" dirty="0" smtClean="0"/>
              <a:t> we look for </a:t>
            </a:r>
            <a:r>
              <a:rPr lang="en-US" dirty="0" err="1" smtClean="0"/>
              <a:t>Winstons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Researching Benj. Winston</a:t>
            </a:r>
            <a:endParaRPr lang="en-US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0"/>
            <a:ext cx="620077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011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3" y="76200"/>
            <a:ext cx="8975034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10800000">
            <a:off x="1828800" y="609600"/>
            <a:ext cx="8382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6781800" y="609600"/>
            <a:ext cx="381000" cy="38100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53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 with McMahon led to:</a:t>
            </a:r>
          </a:p>
          <a:p>
            <a:r>
              <a:rPr lang="en-US" dirty="0" smtClean="0"/>
              <a:t>A pedigree back to the 1500s</a:t>
            </a:r>
          </a:p>
          <a:p>
            <a:r>
              <a:rPr lang="en-US" dirty="0" smtClean="0"/>
              <a:t>A photo of Benjamin</a:t>
            </a:r>
          </a:p>
          <a:p>
            <a:r>
              <a:rPr lang="en-US" dirty="0" smtClean="0"/>
              <a:t>A photo of his son – the father of Richard</a:t>
            </a:r>
          </a:p>
          <a:p>
            <a:r>
              <a:rPr lang="en-US" dirty="0" smtClean="0"/>
              <a:t>An ongoing research effort between the families</a:t>
            </a:r>
          </a:p>
          <a:p>
            <a:r>
              <a:rPr lang="en-US" dirty="0" smtClean="0"/>
              <a:t>A chance for more detailed research in Memphis</a:t>
            </a:r>
          </a:p>
          <a:p>
            <a:pPr lvl="1"/>
            <a:r>
              <a:rPr lang="en-US" dirty="0" smtClean="0"/>
              <a:t>e.g.  Slave records to find Adeline’s mother, marriage records for Adeline, Freedman’s documents, etc.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37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ongoing DNA study of the Winston family provides a chance to prove this link conclusively</a:t>
            </a:r>
          </a:p>
          <a:p>
            <a:r>
              <a:rPr lang="en-US" dirty="0" smtClean="0"/>
              <a:t>Finding has made Marilyn a legend at her family reunion</a:t>
            </a:r>
          </a:p>
          <a:p>
            <a:endParaRPr lang="en-US" dirty="0"/>
          </a:p>
          <a:p>
            <a:r>
              <a:rPr lang="en-US" dirty="0" smtClean="0"/>
              <a:t>And then from the 1850 slave schedule we have this: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48" y="5410200"/>
            <a:ext cx="8697913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 rot="10800000">
            <a:off x="6477000" y="6038134"/>
            <a:ext cx="9144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66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Bureau of Land Management.</a:t>
            </a:r>
          </a:p>
          <a:p>
            <a:r>
              <a:rPr lang="en-US" dirty="0" smtClean="0"/>
              <a:t>Of course, you can use it to find land records, but…</a:t>
            </a:r>
          </a:p>
          <a:p>
            <a:r>
              <a:rPr lang="en-US" dirty="0" smtClean="0"/>
              <a:t>We are going to use it to find other families allied to </a:t>
            </a:r>
            <a:r>
              <a:rPr lang="en-US" dirty="0" err="1" smtClean="0"/>
              <a:t>Bowmans</a:t>
            </a:r>
            <a:r>
              <a:rPr lang="en-US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56263" cy="1054250"/>
          </a:xfrm>
        </p:spPr>
        <p:txBody>
          <a:bodyPr/>
          <a:lstStyle/>
          <a:p>
            <a:r>
              <a:rPr lang="en-US" sz="4800" dirty="0" err="1" smtClean="0"/>
              <a:t>BLM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63590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5398416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8748373">
            <a:off x="2958848" y="1988166"/>
            <a:ext cx="1002384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04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for Bowman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7656052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532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Picking up Township, Range and Section</a:t>
            </a:r>
            <a:endParaRPr lang="en-US" sz="4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49" y="2743200"/>
            <a:ext cx="787234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5943600" y="3189402"/>
            <a:ext cx="533400" cy="838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6934200" y="3189402"/>
            <a:ext cx="533400" cy="838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08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55" y="97046"/>
            <a:ext cx="5588000" cy="671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414"/>
            <a:ext cx="7010613" cy="677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796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Robert, </a:t>
            </a:r>
            <a:r>
              <a:rPr lang="en-US" dirty="0" err="1" smtClean="0"/>
              <a:t>Robt</a:t>
            </a:r>
            <a:r>
              <a:rPr lang="en-US" dirty="0" smtClean="0"/>
              <a:t>, Rob, </a:t>
            </a:r>
            <a:r>
              <a:rPr lang="en-US" dirty="0" err="1" smtClean="0"/>
              <a:t>Rob’t</a:t>
            </a:r>
            <a:r>
              <a:rPr lang="en-US" dirty="0" smtClean="0"/>
              <a:t>, </a:t>
            </a:r>
            <a:r>
              <a:rPr lang="en-US" dirty="0" err="1" smtClean="0"/>
              <a:t>Robbert</a:t>
            </a:r>
            <a:r>
              <a:rPr lang="en-US" dirty="0" smtClean="0"/>
              <a:t>, R</a:t>
            </a:r>
          </a:p>
          <a:p>
            <a:r>
              <a:rPr lang="en-US" dirty="0" smtClean="0"/>
              <a:t>William, Wm., Will, Bill, Billy, Billie, W, B, Willie</a:t>
            </a:r>
          </a:p>
          <a:p>
            <a:r>
              <a:rPr lang="en-US" dirty="0" smtClean="0"/>
              <a:t>John, </a:t>
            </a:r>
            <a:r>
              <a:rPr lang="en-US" dirty="0" err="1" smtClean="0"/>
              <a:t>Jno</a:t>
            </a:r>
            <a:r>
              <a:rPr lang="en-US" dirty="0" smtClean="0"/>
              <a:t>., Jon, Jonny, Jonnie, Johnnie, J</a:t>
            </a:r>
          </a:p>
          <a:p>
            <a:r>
              <a:rPr lang="en-US" dirty="0" smtClean="0"/>
              <a:t>Thomas, Thos., Tom, Tommy Tomas, 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56263" cy="1054250"/>
          </a:xfrm>
        </p:spPr>
        <p:txBody>
          <a:bodyPr/>
          <a:lstStyle/>
          <a:p>
            <a:r>
              <a:rPr lang="en-US" sz="4000" dirty="0" smtClean="0"/>
              <a:t>Use all Spellings, Abbreviations and Initials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32326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56263" cy="1054250"/>
          </a:xfrm>
        </p:spPr>
        <p:txBody>
          <a:bodyPr/>
          <a:lstStyle/>
          <a:p>
            <a:r>
              <a:rPr lang="en-US" sz="4800" dirty="0" smtClean="0"/>
              <a:t>Going to</a:t>
            </a:r>
            <a:br>
              <a:rPr lang="en-US" sz="4800" dirty="0" smtClean="0"/>
            </a:br>
            <a:r>
              <a:rPr lang="en-US" sz="4800" u="sng" dirty="0" smtClean="0"/>
              <a:t>Advanced Search</a:t>
            </a:r>
            <a:endParaRPr lang="en-US" sz="4800" u="sng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15" y="2362200"/>
            <a:ext cx="8605838" cy="3867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-Turn Arrow 3"/>
          <p:cNvSpPr/>
          <p:nvPr/>
        </p:nvSpPr>
        <p:spPr>
          <a:xfrm flipH="1">
            <a:off x="8153400" y="2362200"/>
            <a:ext cx="784732" cy="609600"/>
          </a:xfrm>
          <a:prstGeom prst="utur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9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entire Sections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980" y="2286000"/>
            <a:ext cx="6115050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62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entire Sections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980" y="2286000"/>
            <a:ext cx="6115050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11606"/>
            <a:ext cx="2133599" cy="301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70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57325"/>
            <a:ext cx="3810000" cy="518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10800000">
            <a:off x="6172200" y="2995760"/>
            <a:ext cx="914400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0800000">
            <a:off x="6248400" y="5105400"/>
            <a:ext cx="914400" cy="52036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6248399" y="5486400"/>
            <a:ext cx="914400" cy="52036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6248398" y="6112383"/>
            <a:ext cx="914400" cy="52036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62800" y="307779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Leave Empty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6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Everyone in Section 28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80391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26010" y="3178404"/>
            <a:ext cx="16764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26010" y="4000500"/>
            <a:ext cx="16764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67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777" y="609600"/>
            <a:ext cx="5700713" cy="570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7800" y="1219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BOWMAN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3734" y="1219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DAWSON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528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6718" y="381000"/>
            <a:ext cx="7756263" cy="1054250"/>
          </a:xfrm>
        </p:spPr>
        <p:txBody>
          <a:bodyPr/>
          <a:lstStyle/>
          <a:p>
            <a:r>
              <a:rPr lang="en-US" dirty="0" smtClean="0"/>
              <a:t>Expand to surrounding sections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4305300" cy="415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23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the bottom of the dropdown menu on the state selection box.</a:t>
            </a:r>
          </a:p>
          <a:p>
            <a:endParaRPr lang="en-US" dirty="0"/>
          </a:p>
          <a:p>
            <a:r>
              <a:rPr lang="en-US" dirty="0" smtClean="0"/>
              <a:t>Select </a:t>
            </a: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dirty="0" smtClean="0">
                <a:solidFill>
                  <a:srgbClr val="FFFF00"/>
                </a:solidFill>
              </a:rPr>
              <a:t>–---- Any State -----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56263" cy="1054250"/>
          </a:xfrm>
        </p:spPr>
        <p:txBody>
          <a:bodyPr/>
          <a:lstStyle/>
          <a:p>
            <a:r>
              <a:rPr lang="en-US" dirty="0" smtClean="0"/>
              <a:t>Expanding the search to all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881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615950"/>
            <a:ext cx="3911600" cy="562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10800000">
            <a:off x="6400800" y="5486400"/>
            <a:ext cx="83820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5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dirty="0" smtClean="0"/>
              <a:t>Search using all potential variations in a name.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dirty="0" smtClean="0"/>
              <a:t>Look for </a:t>
            </a:r>
            <a:r>
              <a:rPr lang="en-US" u="sng" dirty="0" smtClean="0">
                <a:solidFill>
                  <a:srgbClr val="FFFF00"/>
                </a:solidFill>
              </a:rPr>
              <a:t>Advanced</a:t>
            </a:r>
            <a:r>
              <a:rPr lang="en-US" dirty="0" smtClean="0"/>
              <a:t> options in web sites.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dirty="0" smtClean="0"/>
              <a:t>Use </a:t>
            </a:r>
            <a:r>
              <a:rPr lang="en-US" u="sng" dirty="0" smtClean="0">
                <a:solidFill>
                  <a:srgbClr val="FFFF00"/>
                </a:solidFill>
              </a:rPr>
              <a:t>Filtering</a:t>
            </a:r>
            <a:r>
              <a:rPr lang="en-US" dirty="0" smtClean="0"/>
              <a:t> options to compensate for searches that aren’t producing using a name only.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dirty="0" smtClean="0"/>
              <a:t>Don’t depend on one site, like </a:t>
            </a:r>
            <a:r>
              <a:rPr lang="en-US" u="sng" dirty="0" smtClean="0">
                <a:solidFill>
                  <a:srgbClr val="FFFF00"/>
                </a:solidFill>
              </a:rPr>
              <a:t>Ancestry</a:t>
            </a:r>
            <a:r>
              <a:rPr lang="en-US" dirty="0" smtClean="0"/>
              <a:t>, for all data.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dirty="0" smtClean="0"/>
              <a:t>Visit as many different sites as possible.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dirty="0" smtClean="0"/>
              <a:t>Contact the people who have posted applicable info.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dirty="0" smtClean="0"/>
              <a:t>Attend </a:t>
            </a:r>
            <a:r>
              <a:rPr lang="en-US" dirty="0" err="1" smtClean="0"/>
              <a:t>WFGS</a:t>
            </a:r>
            <a:r>
              <a:rPr lang="en-US" dirty="0" smtClean="0"/>
              <a:t> to learn of new sites as they come on line.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dirty="0" smtClean="0"/>
              <a:t>Never give up.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19400" y="609600"/>
            <a:ext cx="3307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Summary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6016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56263" cy="1054250"/>
          </a:xfrm>
        </p:spPr>
        <p:txBody>
          <a:bodyPr/>
          <a:lstStyle/>
          <a:p>
            <a:r>
              <a:rPr lang="en-US" dirty="0" smtClean="0"/>
              <a:t>Search an Entire Web Site in one Fell Swoop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90" y="2133600"/>
            <a:ext cx="8039674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725471" y="5943600"/>
            <a:ext cx="83820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05200" y="6031468"/>
            <a:ext cx="2438400" cy="36933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71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Name – Leila</a:t>
            </a:r>
          </a:p>
          <a:p>
            <a:r>
              <a:rPr lang="en-US" dirty="0" smtClean="0"/>
              <a:t>Last Name – Perhaps Beale</a:t>
            </a:r>
          </a:p>
          <a:p>
            <a:r>
              <a:rPr lang="en-US" dirty="0" smtClean="0"/>
              <a:t>Status – thought to have been previously married</a:t>
            </a:r>
          </a:p>
          <a:p>
            <a:r>
              <a:rPr lang="en-US" dirty="0" smtClean="0"/>
              <a:t>Former Married or Maiden Name – Unknown</a:t>
            </a:r>
          </a:p>
          <a:p>
            <a:r>
              <a:rPr lang="en-US" dirty="0" smtClean="0"/>
              <a:t>Census Data – only found in one census</a:t>
            </a:r>
          </a:p>
          <a:p>
            <a:r>
              <a:rPr lang="en-US" dirty="0" smtClean="0"/>
              <a:t>Present Husband - Edward </a:t>
            </a:r>
            <a:r>
              <a:rPr lang="en-US" dirty="0" err="1" smtClean="0"/>
              <a:t>Aymard</a:t>
            </a:r>
            <a:endParaRPr lang="en-US" dirty="0" smtClean="0"/>
          </a:p>
          <a:p>
            <a:r>
              <a:rPr lang="en-US" dirty="0" smtClean="0"/>
              <a:t>Other Data – None</a:t>
            </a:r>
          </a:p>
          <a:p>
            <a:r>
              <a:rPr lang="en-US" dirty="0" smtClean="0"/>
              <a:t>Years Spent Searching – Many, many.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56263" cy="1054250"/>
          </a:xfrm>
        </p:spPr>
        <p:txBody>
          <a:bodyPr/>
          <a:lstStyle/>
          <a:p>
            <a:r>
              <a:rPr lang="en-US" sz="4800" dirty="0" smtClean="0"/>
              <a:t>A Final Example from The Genealogy Library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60489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was obviously no point in using the usual databases in this search.</a:t>
            </a:r>
          </a:p>
          <a:p>
            <a:endParaRPr lang="en-US" dirty="0"/>
          </a:p>
          <a:p>
            <a:r>
              <a:rPr lang="en-US" dirty="0" smtClean="0"/>
              <a:t>After trying a few other obscure sources….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56263" cy="1054250"/>
          </a:xfrm>
        </p:spPr>
        <p:txBody>
          <a:bodyPr/>
          <a:lstStyle/>
          <a:p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997992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Library of Congress – Chronicling America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56263" cy="1054250"/>
          </a:xfrm>
        </p:spPr>
        <p:txBody>
          <a:bodyPr/>
          <a:lstStyle/>
          <a:p>
            <a:r>
              <a:rPr lang="en-US" sz="4800" dirty="0" smtClean="0"/>
              <a:t>Some Not So Well-Known Places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53399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8600"/>
            <a:ext cx="5842987" cy="650243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436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86" y="1121444"/>
            <a:ext cx="6172014" cy="458591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77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09800"/>
            <a:ext cx="6391946" cy="347465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07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32544"/>
            <a:ext cx="5562600" cy="559362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927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66800"/>
            <a:ext cx="6003925" cy="5307013"/>
          </a:xfrm>
        </p:spPr>
      </p:pic>
      <p:sp>
        <p:nvSpPr>
          <p:cNvPr id="5" name="Left Arrow 4"/>
          <p:cNvSpPr/>
          <p:nvPr/>
        </p:nvSpPr>
        <p:spPr>
          <a:xfrm rot="18915649">
            <a:off x="2543448" y="502748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89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14400"/>
            <a:ext cx="4484514" cy="5213119"/>
          </a:xfrm>
        </p:spPr>
      </p:pic>
      <p:sp>
        <p:nvSpPr>
          <p:cNvPr id="9" name="Rectangle 8"/>
          <p:cNvSpPr/>
          <p:nvPr/>
        </p:nvSpPr>
        <p:spPr>
          <a:xfrm>
            <a:off x="2286000" y="2438400"/>
            <a:ext cx="4495800" cy="12192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8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8" y="2482850"/>
            <a:ext cx="9076750" cy="292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2482850"/>
            <a:ext cx="7315200" cy="5651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3048000"/>
            <a:ext cx="4724400" cy="4572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67200" y="3946525"/>
            <a:ext cx="4800600" cy="47307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4419600"/>
            <a:ext cx="4724400" cy="5334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8229600" y="1600200"/>
            <a:ext cx="533400" cy="685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4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76200"/>
            <a:ext cx="8991601" cy="67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18872638">
            <a:off x="1485606" y="687650"/>
            <a:ext cx="83820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60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  </a:t>
            </a:r>
            <a:r>
              <a:rPr lang="en-US" sz="4400" dirty="0" smtClean="0"/>
              <a:t>It’s written down somewhere.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4800" dirty="0" smtClean="0"/>
              <a:t>  </a:t>
            </a:r>
            <a:r>
              <a:rPr lang="en-US" sz="4400" dirty="0" smtClean="0"/>
              <a:t>You just have to find it.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066800"/>
            <a:ext cx="7682753" cy="862406"/>
          </a:xfrm>
        </p:spPr>
        <p:txBody>
          <a:bodyPr/>
          <a:lstStyle/>
          <a:p>
            <a:r>
              <a:rPr lang="en-US" sz="4400" dirty="0">
                <a:solidFill>
                  <a:schemeClr val="tx1"/>
                </a:solidFill>
              </a:rPr>
              <a:t>Thus proving Lee Scott’s Law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97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6633"/>
              </a:clrFrom>
              <a:clrTo>
                <a:srgbClr val="FF6633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830" y="2655411"/>
            <a:ext cx="2720340" cy="3063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18749" y="533400"/>
            <a:ext cx="2903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End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789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6640</TotalTime>
  <Words>911</Words>
  <Application>Microsoft Office PowerPoint</Application>
  <PresentationFormat>On-screen Show (4:3)</PresentationFormat>
  <Paragraphs>143</Paragraphs>
  <Slides>91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2" baseType="lpstr">
      <vt:lpstr>1_Hardcover</vt:lpstr>
      <vt:lpstr>Finding Ancestors using the Internet</vt:lpstr>
      <vt:lpstr>PowerPoint Presentation</vt:lpstr>
      <vt:lpstr>First – a few simple Tips &amp; Tricks</vt:lpstr>
      <vt:lpstr>Don’t forget Google</vt:lpstr>
      <vt:lpstr>Make the Advanced Page your Homepage</vt:lpstr>
      <vt:lpstr>Use First and Last &amp; Last and First</vt:lpstr>
      <vt:lpstr>Use all Spellings, Abbreviations and Initials</vt:lpstr>
      <vt:lpstr>Search an Entire Web Site in one Fell Swoop</vt:lpstr>
      <vt:lpstr>PowerPoint Presentation</vt:lpstr>
      <vt:lpstr>Paste the URL you want      to search into</vt:lpstr>
      <vt:lpstr>PowerPoint Presentation</vt:lpstr>
      <vt:lpstr>So…</vt:lpstr>
      <vt:lpstr>Some Great Places to Begin</vt:lpstr>
      <vt:lpstr>Begin by signing in at your Public Library</vt:lpstr>
      <vt:lpstr>Begin by signing in at your Public Library</vt:lpstr>
      <vt:lpstr>Begin by signing in at your Public Library</vt:lpstr>
      <vt:lpstr>Then make this a Favorite</vt:lpstr>
      <vt:lpstr>Census Search</vt:lpstr>
      <vt:lpstr>PowerPoint Presentation</vt:lpstr>
      <vt:lpstr>Search Box Close-up </vt:lpstr>
      <vt:lpstr>Search by First Name</vt:lpstr>
      <vt:lpstr>PowerPoint Presentation</vt:lpstr>
      <vt:lpstr>PowerPoint Presentation</vt:lpstr>
      <vt:lpstr>Finding Wm. Mason</vt:lpstr>
      <vt:lpstr>PowerPoint Presentation</vt:lpstr>
      <vt:lpstr>No-name Search for Stefen Awlchenne</vt:lpstr>
      <vt:lpstr>PowerPoint Presentation</vt:lpstr>
      <vt:lpstr>Search Alphabetical Surnames for a Close Match</vt:lpstr>
      <vt:lpstr>All-Census Search</vt:lpstr>
      <vt:lpstr>PowerPoint Presentation</vt:lpstr>
      <vt:lpstr>Using the Sort Menu</vt:lpstr>
      <vt:lpstr>Sorting the List</vt:lpstr>
      <vt:lpstr>PowerPoint Presentation</vt:lpstr>
      <vt:lpstr>HQ Limitations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More Great Places to Begin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BTW</vt:lpstr>
      <vt:lpstr>Some More Great Places to Begin</vt:lpstr>
      <vt:lpstr>PowerPoint Presentation</vt:lpstr>
      <vt:lpstr>WorldConnect Search</vt:lpstr>
      <vt:lpstr>PowerPoint Presentation</vt:lpstr>
      <vt:lpstr>PowerPoint Presentation</vt:lpstr>
      <vt:lpstr>PowerPoint Presentation</vt:lpstr>
      <vt:lpstr>PowerPoint Presentation</vt:lpstr>
      <vt:lpstr>So now you’ve found that missing ancestor</vt:lpstr>
      <vt:lpstr>Even More Great Places to Begin</vt:lpstr>
      <vt:lpstr>Tracing oral traditions passed down for 150 years </vt:lpstr>
      <vt:lpstr>1860 Slave Schedule of Shelby County, TN</vt:lpstr>
      <vt:lpstr>Zooming in on B.Y. Winston</vt:lpstr>
      <vt:lpstr>Researching Benj. Winston</vt:lpstr>
      <vt:lpstr>PowerPoint Presentation</vt:lpstr>
      <vt:lpstr>Follow Up</vt:lpstr>
      <vt:lpstr>Follow Up</vt:lpstr>
      <vt:lpstr>BLM</vt:lpstr>
      <vt:lpstr>PowerPoint Presentation</vt:lpstr>
      <vt:lpstr>Look for Bowman</vt:lpstr>
      <vt:lpstr>Picking up Township, Range and Section</vt:lpstr>
      <vt:lpstr>PowerPoint Presentation</vt:lpstr>
      <vt:lpstr>Going to Advanced Search</vt:lpstr>
      <vt:lpstr>Searching entire Sections</vt:lpstr>
      <vt:lpstr>Searching entire Sections</vt:lpstr>
      <vt:lpstr>PowerPoint Presentation</vt:lpstr>
      <vt:lpstr>Everyone in Section 28</vt:lpstr>
      <vt:lpstr>PowerPoint Presentation</vt:lpstr>
      <vt:lpstr>Expand to surrounding sections</vt:lpstr>
      <vt:lpstr>Expanding the search to all states</vt:lpstr>
      <vt:lpstr>PowerPoint Presentation</vt:lpstr>
      <vt:lpstr>PowerPoint Presentation</vt:lpstr>
      <vt:lpstr>A Final Example from The Genealogy Library</vt:lpstr>
      <vt:lpstr>PowerPoint Presentation</vt:lpstr>
      <vt:lpstr>Some Not So Well-Known Places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Thus proving Lee Scott’s Law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</dc:creator>
  <cp:lastModifiedBy>jerry</cp:lastModifiedBy>
  <cp:revision>224</cp:revision>
  <dcterms:created xsi:type="dcterms:W3CDTF">2010-12-31T14:43:02Z</dcterms:created>
  <dcterms:modified xsi:type="dcterms:W3CDTF">2011-01-24T20:30:20Z</dcterms:modified>
</cp:coreProperties>
</file>